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4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9144000" cy="6858000" type="screen4x3"/>
  <p:notesSz cx="6858000" cy="9144000"/>
  <p:defaultTextStyle>
    <a:defPPr>
      <a:defRPr lang="en-GB"/>
    </a:defPPr>
    <a:lvl1pPr algn="l" defTabSz="457200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1pPr>
    <a:lvl2pPr marL="742950" indent="-285750" algn="l" defTabSz="457200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2pPr>
    <a:lvl3pPr marL="1143000" indent="-228600" algn="l" defTabSz="457200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3pPr>
    <a:lvl4pPr marL="1600200" indent="-228600" algn="l" defTabSz="457200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4pPr>
    <a:lvl5pPr marL="2057400" indent="-228600" algn="l" defTabSz="457200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5pPr>
    <a:lvl6pPr marL="22860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6pPr>
    <a:lvl7pPr marL="27432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7pPr>
    <a:lvl8pPr marL="32004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8pPr>
    <a:lvl9pPr marL="36576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764" y="9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>
            <a:extLst>
              <a:ext uri="{FF2B5EF4-FFF2-40B4-BE49-F238E27FC236}">
                <a16:creationId xmlns:a16="http://schemas.microsoft.com/office/drawing/2014/main" id="{4D8F8D53-20BC-9A87-77F0-756BB605299A}"/>
              </a:ext>
            </a:extLst>
          </p:cNvPr>
          <p:cNvSpPr>
            <a:spLocks noGrp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E33EBC54-1E21-0B17-C784-C344FF2FE98F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it-IT" altLang="it-IT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>
            <a:extLst>
              <a:ext uri="{FF2B5EF4-FFF2-40B4-BE49-F238E27FC236}">
                <a16:creationId xmlns:a16="http://schemas.microsoft.com/office/drawing/2014/main" id="{DB6C2982-3754-2BD3-3889-EF1058A21AED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2F429A7B-8EA1-4F07-B541-C6594ECF0FBB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>
            <a:extLst>
              <a:ext uri="{FF2B5EF4-FFF2-40B4-BE49-F238E27FC236}">
                <a16:creationId xmlns:a16="http://schemas.microsoft.com/office/drawing/2014/main" id="{0F59AE41-FE6F-8DE5-A620-CE22D45E82DF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21E1FB2B-E773-4063-34B8-B98D1AC8F83B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>
            <a:extLst>
              <a:ext uri="{FF2B5EF4-FFF2-40B4-BE49-F238E27FC236}">
                <a16:creationId xmlns:a16="http://schemas.microsoft.com/office/drawing/2014/main" id="{FC49A783-AE17-BBEC-0790-FEBF10765CD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195" name="Rectangle 2">
            <a:extLst>
              <a:ext uri="{FF2B5EF4-FFF2-40B4-BE49-F238E27FC236}">
                <a16:creationId xmlns:a16="http://schemas.microsoft.com/office/drawing/2014/main" id="{76429B92-0A97-E7CF-2451-D5F58DB5F014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>
            <a:extLst>
              <a:ext uri="{FF2B5EF4-FFF2-40B4-BE49-F238E27FC236}">
                <a16:creationId xmlns:a16="http://schemas.microsoft.com/office/drawing/2014/main" id="{2B602374-5384-FC77-11FA-486C4D4408D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id="{5C58D5DB-B4AC-63C7-636C-683A3D2101AD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8181B27C-C0AB-2D82-F63F-FB17C5288AB8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E6C2433B-C1F3-043C-A67F-35BC09B30591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>
            <a:extLst>
              <a:ext uri="{FF2B5EF4-FFF2-40B4-BE49-F238E27FC236}">
                <a16:creationId xmlns:a16="http://schemas.microsoft.com/office/drawing/2014/main" id="{5D34767D-11FD-2771-04B4-F89F28598A8C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DFF1BEB1-3B34-A22C-D851-9A10E50EEE8A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>
            <a:extLst>
              <a:ext uri="{FF2B5EF4-FFF2-40B4-BE49-F238E27FC236}">
                <a16:creationId xmlns:a16="http://schemas.microsoft.com/office/drawing/2014/main" id="{3E3AA966-50EA-4CB2-0EB6-4595A3054681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id="{1AE02597-B4FA-7C8F-ECC5-AFDB282C957E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>
            <a:extLst>
              <a:ext uri="{FF2B5EF4-FFF2-40B4-BE49-F238E27FC236}">
                <a16:creationId xmlns:a16="http://schemas.microsoft.com/office/drawing/2014/main" id="{97C5DB7D-0923-03EE-EC80-EB224B4540D7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id="{8269679E-FD72-8F3A-CDEA-989CFCC07362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>
            <a:extLst>
              <a:ext uri="{FF2B5EF4-FFF2-40B4-BE49-F238E27FC236}">
                <a16:creationId xmlns:a16="http://schemas.microsoft.com/office/drawing/2014/main" id="{E62FAEE3-FFA9-54E4-9965-8BDBEDF7B99C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0483" name="Rectangle 2">
            <a:extLst>
              <a:ext uri="{FF2B5EF4-FFF2-40B4-BE49-F238E27FC236}">
                <a16:creationId xmlns:a16="http://schemas.microsoft.com/office/drawing/2014/main" id="{CEE9D98D-916E-615B-0DBF-5D5343ABE177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>
            <a:extLst>
              <a:ext uri="{FF2B5EF4-FFF2-40B4-BE49-F238E27FC236}">
                <a16:creationId xmlns:a16="http://schemas.microsoft.com/office/drawing/2014/main" id="{FD96A45C-D5F3-A3EC-EDED-5BB97C5411B5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1" name="Rectangle 2">
            <a:extLst>
              <a:ext uri="{FF2B5EF4-FFF2-40B4-BE49-F238E27FC236}">
                <a16:creationId xmlns:a16="http://schemas.microsoft.com/office/drawing/2014/main" id="{1AA27B70-0FF1-D46B-84E2-70F49192A1E6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>
            <a:extLst>
              <a:ext uri="{FF2B5EF4-FFF2-40B4-BE49-F238E27FC236}">
                <a16:creationId xmlns:a16="http://schemas.microsoft.com/office/drawing/2014/main" id="{99AFCC4C-87CD-8A1F-D197-3EC68FEF5768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4579" name="Rectangle 2">
            <a:extLst>
              <a:ext uri="{FF2B5EF4-FFF2-40B4-BE49-F238E27FC236}">
                <a16:creationId xmlns:a16="http://schemas.microsoft.com/office/drawing/2014/main" id="{3EAEAF46-8AE6-C30E-E7C8-5CD2BC9469A4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>
            <a:extLst>
              <a:ext uri="{FF2B5EF4-FFF2-40B4-BE49-F238E27FC236}">
                <a16:creationId xmlns:a16="http://schemas.microsoft.com/office/drawing/2014/main" id="{9A45C6C6-AAB8-0C17-E1C6-FBA02056E76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6627" name="Rectangle 2">
            <a:extLst>
              <a:ext uri="{FF2B5EF4-FFF2-40B4-BE49-F238E27FC236}">
                <a16:creationId xmlns:a16="http://schemas.microsoft.com/office/drawing/2014/main" id="{7C2DEBAE-926A-F1BA-416E-6BCC9F51B45B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">
            <a:extLst>
              <a:ext uri="{FF2B5EF4-FFF2-40B4-BE49-F238E27FC236}">
                <a16:creationId xmlns:a16="http://schemas.microsoft.com/office/drawing/2014/main" id="{F98F803D-EA01-70F8-EC3C-6073626187EE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8675" name="Rectangle 2">
            <a:extLst>
              <a:ext uri="{FF2B5EF4-FFF2-40B4-BE49-F238E27FC236}">
                <a16:creationId xmlns:a16="http://schemas.microsoft.com/office/drawing/2014/main" id="{89AD22D4-25AB-0DA7-1154-02F247B0DADC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>
            <a:extLst>
              <a:ext uri="{FF2B5EF4-FFF2-40B4-BE49-F238E27FC236}">
                <a16:creationId xmlns:a16="http://schemas.microsoft.com/office/drawing/2014/main" id="{041A95C9-BCE4-D809-6D23-4903A53A8C5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3" name="Rectangle 2">
            <a:extLst>
              <a:ext uri="{FF2B5EF4-FFF2-40B4-BE49-F238E27FC236}">
                <a16:creationId xmlns:a16="http://schemas.microsoft.com/office/drawing/2014/main" id="{254F7444-71E4-A6FA-0D69-90AFEF72EA15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">
            <a:extLst>
              <a:ext uri="{FF2B5EF4-FFF2-40B4-BE49-F238E27FC236}">
                <a16:creationId xmlns:a16="http://schemas.microsoft.com/office/drawing/2014/main" id="{1895EA9C-C477-4E00-179A-34C310BAE44D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2771" name="Rectangle 2">
            <a:extLst>
              <a:ext uri="{FF2B5EF4-FFF2-40B4-BE49-F238E27FC236}">
                <a16:creationId xmlns:a16="http://schemas.microsoft.com/office/drawing/2014/main" id="{313CD2FD-2104-ECE7-EBCF-464F9C7224A3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">
            <a:extLst>
              <a:ext uri="{FF2B5EF4-FFF2-40B4-BE49-F238E27FC236}">
                <a16:creationId xmlns:a16="http://schemas.microsoft.com/office/drawing/2014/main" id="{EF1A2E53-F5EA-9D98-00EE-5050D9C156C1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4819" name="Rectangle 2">
            <a:extLst>
              <a:ext uri="{FF2B5EF4-FFF2-40B4-BE49-F238E27FC236}">
                <a16:creationId xmlns:a16="http://schemas.microsoft.com/office/drawing/2014/main" id="{DC60E24E-EA25-F59A-7B87-222C0CB10E1A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">
            <a:extLst>
              <a:ext uri="{FF2B5EF4-FFF2-40B4-BE49-F238E27FC236}">
                <a16:creationId xmlns:a16="http://schemas.microsoft.com/office/drawing/2014/main" id="{0AA18D24-CA8A-52E1-D0C2-B92E62C2FE02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6867" name="Rectangle 2">
            <a:extLst>
              <a:ext uri="{FF2B5EF4-FFF2-40B4-BE49-F238E27FC236}">
                <a16:creationId xmlns:a16="http://schemas.microsoft.com/office/drawing/2014/main" id="{32E412F6-39D3-730B-92C5-7B860E3A5DFA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1">
            <a:extLst>
              <a:ext uri="{FF2B5EF4-FFF2-40B4-BE49-F238E27FC236}">
                <a16:creationId xmlns:a16="http://schemas.microsoft.com/office/drawing/2014/main" id="{75119B0B-B3F8-1A95-0389-ED4DBCA90DB6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8915" name="Rectangle 2">
            <a:extLst>
              <a:ext uri="{FF2B5EF4-FFF2-40B4-BE49-F238E27FC236}">
                <a16:creationId xmlns:a16="http://schemas.microsoft.com/office/drawing/2014/main" id="{6E548A16-3CF4-556E-8D9F-39D1E0A81466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">
            <a:extLst>
              <a:ext uri="{FF2B5EF4-FFF2-40B4-BE49-F238E27FC236}">
                <a16:creationId xmlns:a16="http://schemas.microsoft.com/office/drawing/2014/main" id="{62777063-DBC0-0DB2-D034-B636EF7B7502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63" name="Rectangle 2">
            <a:extLst>
              <a:ext uri="{FF2B5EF4-FFF2-40B4-BE49-F238E27FC236}">
                <a16:creationId xmlns:a16="http://schemas.microsoft.com/office/drawing/2014/main" id="{9AC8B225-7106-CD49-4A6D-E51ACCF59203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1">
            <a:extLst>
              <a:ext uri="{FF2B5EF4-FFF2-40B4-BE49-F238E27FC236}">
                <a16:creationId xmlns:a16="http://schemas.microsoft.com/office/drawing/2014/main" id="{943FE4D0-1B04-41CB-E598-B41E0A603F74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3011" name="Rectangle 2">
            <a:extLst>
              <a:ext uri="{FF2B5EF4-FFF2-40B4-BE49-F238E27FC236}">
                <a16:creationId xmlns:a16="http://schemas.microsoft.com/office/drawing/2014/main" id="{CB11E976-16AD-295C-A5BC-0483CCA4F6FF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1">
            <a:extLst>
              <a:ext uri="{FF2B5EF4-FFF2-40B4-BE49-F238E27FC236}">
                <a16:creationId xmlns:a16="http://schemas.microsoft.com/office/drawing/2014/main" id="{8E469886-7693-2026-B2B6-992622BFCF1C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5059" name="Rectangle 2">
            <a:extLst>
              <a:ext uri="{FF2B5EF4-FFF2-40B4-BE49-F238E27FC236}">
                <a16:creationId xmlns:a16="http://schemas.microsoft.com/office/drawing/2014/main" id="{6BF54EE7-B827-6AF6-44CE-F8F9B747857D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1">
            <a:extLst>
              <a:ext uri="{FF2B5EF4-FFF2-40B4-BE49-F238E27FC236}">
                <a16:creationId xmlns:a16="http://schemas.microsoft.com/office/drawing/2014/main" id="{EAF97F63-E331-FDDE-4E51-D6CA325E156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7107" name="Rectangle 2">
            <a:extLst>
              <a:ext uri="{FF2B5EF4-FFF2-40B4-BE49-F238E27FC236}">
                <a16:creationId xmlns:a16="http://schemas.microsoft.com/office/drawing/2014/main" id="{E73639E7-8303-DFA3-914E-6BF0EAF5C35C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1">
            <a:extLst>
              <a:ext uri="{FF2B5EF4-FFF2-40B4-BE49-F238E27FC236}">
                <a16:creationId xmlns:a16="http://schemas.microsoft.com/office/drawing/2014/main" id="{10532D75-97A5-127C-DFC7-9AAF3A67BD9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9155" name="Rectangle 2">
            <a:extLst>
              <a:ext uri="{FF2B5EF4-FFF2-40B4-BE49-F238E27FC236}">
                <a16:creationId xmlns:a16="http://schemas.microsoft.com/office/drawing/2014/main" id="{6C2BA367-DB26-1513-CC05-5CB491BC8C7D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1">
            <a:extLst>
              <a:ext uri="{FF2B5EF4-FFF2-40B4-BE49-F238E27FC236}">
                <a16:creationId xmlns:a16="http://schemas.microsoft.com/office/drawing/2014/main" id="{18676A31-A9A5-40DC-71BF-9DF1539B9A89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03" name="Rectangle 2">
            <a:extLst>
              <a:ext uri="{FF2B5EF4-FFF2-40B4-BE49-F238E27FC236}">
                <a16:creationId xmlns:a16="http://schemas.microsoft.com/office/drawing/2014/main" id="{7049702B-EA18-B4F9-67D8-C85AD34DF991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">
            <a:extLst>
              <a:ext uri="{FF2B5EF4-FFF2-40B4-BE49-F238E27FC236}">
                <a16:creationId xmlns:a16="http://schemas.microsoft.com/office/drawing/2014/main" id="{7F0702BA-6806-5D67-A21A-1CF8C4EC68D3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3251" name="Rectangle 2">
            <a:extLst>
              <a:ext uri="{FF2B5EF4-FFF2-40B4-BE49-F238E27FC236}">
                <a16:creationId xmlns:a16="http://schemas.microsoft.com/office/drawing/2014/main" id="{D50FB510-E583-8758-9D81-98D4AD92D6D9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1">
            <a:extLst>
              <a:ext uri="{FF2B5EF4-FFF2-40B4-BE49-F238E27FC236}">
                <a16:creationId xmlns:a16="http://schemas.microsoft.com/office/drawing/2014/main" id="{FE19ECE0-952F-0F0A-0E21-AA1DB1FE7456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5299" name="Rectangle 2">
            <a:extLst>
              <a:ext uri="{FF2B5EF4-FFF2-40B4-BE49-F238E27FC236}">
                <a16:creationId xmlns:a16="http://schemas.microsoft.com/office/drawing/2014/main" id="{F59A6219-2C84-50D1-FE79-E2BA0417B660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">
            <a:extLst>
              <a:ext uri="{FF2B5EF4-FFF2-40B4-BE49-F238E27FC236}">
                <a16:creationId xmlns:a16="http://schemas.microsoft.com/office/drawing/2014/main" id="{16A44661-6E78-EEB5-B9A1-9490B8466D9C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1F75F357-D55B-40B4-1E64-94DC182864C5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1">
            <a:extLst>
              <a:ext uri="{FF2B5EF4-FFF2-40B4-BE49-F238E27FC236}">
                <a16:creationId xmlns:a16="http://schemas.microsoft.com/office/drawing/2014/main" id="{BE72D884-4B11-4187-9AF2-39A18834E035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9395" name="Rectangle 2">
            <a:extLst>
              <a:ext uri="{FF2B5EF4-FFF2-40B4-BE49-F238E27FC236}">
                <a16:creationId xmlns:a16="http://schemas.microsoft.com/office/drawing/2014/main" id="{99C3ED8B-5524-8536-76D1-092D1A0F1350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1">
            <a:extLst>
              <a:ext uri="{FF2B5EF4-FFF2-40B4-BE49-F238E27FC236}">
                <a16:creationId xmlns:a16="http://schemas.microsoft.com/office/drawing/2014/main" id="{DAADA653-89F5-5673-4D63-448F271310F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43" name="Rectangle 2">
            <a:extLst>
              <a:ext uri="{FF2B5EF4-FFF2-40B4-BE49-F238E27FC236}">
                <a16:creationId xmlns:a16="http://schemas.microsoft.com/office/drawing/2014/main" id="{749FE635-1629-6558-3E7C-89F2B964E29D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1">
            <a:extLst>
              <a:ext uri="{FF2B5EF4-FFF2-40B4-BE49-F238E27FC236}">
                <a16:creationId xmlns:a16="http://schemas.microsoft.com/office/drawing/2014/main" id="{E78FDDCE-0B98-845C-EF02-B299108A5A26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id="{32AD317E-E650-6F6E-38B1-15447F9066D4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1">
            <a:extLst>
              <a:ext uri="{FF2B5EF4-FFF2-40B4-BE49-F238E27FC236}">
                <a16:creationId xmlns:a16="http://schemas.microsoft.com/office/drawing/2014/main" id="{DC8B422A-4127-6E80-6DB3-FAC9F8AB3D48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5539" name="Rectangle 2">
            <a:extLst>
              <a:ext uri="{FF2B5EF4-FFF2-40B4-BE49-F238E27FC236}">
                <a16:creationId xmlns:a16="http://schemas.microsoft.com/office/drawing/2014/main" id="{A8BFDDC3-1A4F-DDA7-A6C0-9358A1B2D5E3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1">
            <a:extLst>
              <a:ext uri="{FF2B5EF4-FFF2-40B4-BE49-F238E27FC236}">
                <a16:creationId xmlns:a16="http://schemas.microsoft.com/office/drawing/2014/main" id="{43082E44-5139-0E12-FF58-CACC3C4B8E50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7587" name="Rectangle 2">
            <a:extLst>
              <a:ext uri="{FF2B5EF4-FFF2-40B4-BE49-F238E27FC236}">
                <a16:creationId xmlns:a16="http://schemas.microsoft.com/office/drawing/2014/main" id="{031862A0-8F8D-C7BD-6ED9-2B9B4B3AA398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1">
            <a:extLst>
              <a:ext uri="{FF2B5EF4-FFF2-40B4-BE49-F238E27FC236}">
                <a16:creationId xmlns:a16="http://schemas.microsoft.com/office/drawing/2014/main" id="{7614E3A1-0DAB-8191-60B9-3D72CC077B2D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9635" name="Rectangle 2">
            <a:extLst>
              <a:ext uri="{FF2B5EF4-FFF2-40B4-BE49-F238E27FC236}">
                <a16:creationId xmlns:a16="http://schemas.microsoft.com/office/drawing/2014/main" id="{A9C7F4EC-B331-AB62-DCC9-AD150CE6ED74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1">
            <a:extLst>
              <a:ext uri="{FF2B5EF4-FFF2-40B4-BE49-F238E27FC236}">
                <a16:creationId xmlns:a16="http://schemas.microsoft.com/office/drawing/2014/main" id="{31C7F083-2FD3-16DC-0638-A101C1F7F5B8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1683" name="Rectangle 2">
            <a:extLst>
              <a:ext uri="{FF2B5EF4-FFF2-40B4-BE49-F238E27FC236}">
                <a16:creationId xmlns:a16="http://schemas.microsoft.com/office/drawing/2014/main" id="{F6ED671E-C764-2D40-1479-4864DA12D32A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1">
            <a:extLst>
              <a:ext uri="{FF2B5EF4-FFF2-40B4-BE49-F238E27FC236}">
                <a16:creationId xmlns:a16="http://schemas.microsoft.com/office/drawing/2014/main" id="{BCBAAE63-132F-41DF-4EDD-49A221FCBC25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3731" name="Rectangle 2">
            <a:extLst>
              <a:ext uri="{FF2B5EF4-FFF2-40B4-BE49-F238E27FC236}">
                <a16:creationId xmlns:a16="http://schemas.microsoft.com/office/drawing/2014/main" id="{181761D0-CB6F-18E2-666E-92B3BB1BE75F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1">
            <a:extLst>
              <a:ext uri="{FF2B5EF4-FFF2-40B4-BE49-F238E27FC236}">
                <a16:creationId xmlns:a16="http://schemas.microsoft.com/office/drawing/2014/main" id="{7734B418-81F4-85E7-DD0B-A019F2E3D358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5779" name="Rectangle 2">
            <a:extLst>
              <a:ext uri="{FF2B5EF4-FFF2-40B4-BE49-F238E27FC236}">
                <a16:creationId xmlns:a16="http://schemas.microsoft.com/office/drawing/2014/main" id="{8DF3052C-B550-477C-0E7D-F95C89A1C01E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">
            <a:extLst>
              <a:ext uri="{FF2B5EF4-FFF2-40B4-BE49-F238E27FC236}">
                <a16:creationId xmlns:a16="http://schemas.microsoft.com/office/drawing/2014/main" id="{8051F07E-82F1-5D65-D6D1-5A7F58EC9ED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7827" name="Rectangle 2">
            <a:extLst>
              <a:ext uri="{FF2B5EF4-FFF2-40B4-BE49-F238E27FC236}">
                <a16:creationId xmlns:a16="http://schemas.microsoft.com/office/drawing/2014/main" id="{05FD8680-2586-32A1-0329-56FC41F786AB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1">
            <a:extLst>
              <a:ext uri="{FF2B5EF4-FFF2-40B4-BE49-F238E27FC236}">
                <a16:creationId xmlns:a16="http://schemas.microsoft.com/office/drawing/2014/main" id="{E4C7C631-1FC7-DCAD-ADCC-C0F14BA97CBC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9875" name="Rectangle 2">
            <a:extLst>
              <a:ext uri="{FF2B5EF4-FFF2-40B4-BE49-F238E27FC236}">
                <a16:creationId xmlns:a16="http://schemas.microsoft.com/office/drawing/2014/main" id="{5468785E-C9CF-C20B-7B91-DA4313BF418E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1">
            <a:extLst>
              <a:ext uri="{FF2B5EF4-FFF2-40B4-BE49-F238E27FC236}">
                <a16:creationId xmlns:a16="http://schemas.microsoft.com/office/drawing/2014/main" id="{1F879E93-954C-07C9-1A03-440E3C04D69E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1923" name="Rectangle 2">
            <a:extLst>
              <a:ext uri="{FF2B5EF4-FFF2-40B4-BE49-F238E27FC236}">
                <a16:creationId xmlns:a16="http://schemas.microsoft.com/office/drawing/2014/main" id="{8DD82877-6CE3-DB5A-B4F9-240D989AD00E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1">
            <a:extLst>
              <a:ext uri="{FF2B5EF4-FFF2-40B4-BE49-F238E27FC236}">
                <a16:creationId xmlns:a16="http://schemas.microsoft.com/office/drawing/2014/main" id="{E14DC861-3D29-2E81-FF4E-9DEA8BE9A4F0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3971" name="Rectangle 2">
            <a:extLst>
              <a:ext uri="{FF2B5EF4-FFF2-40B4-BE49-F238E27FC236}">
                <a16:creationId xmlns:a16="http://schemas.microsoft.com/office/drawing/2014/main" id="{A458A40E-83AC-9EFC-9FC2-8EB40B8A50E5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1">
            <a:extLst>
              <a:ext uri="{FF2B5EF4-FFF2-40B4-BE49-F238E27FC236}">
                <a16:creationId xmlns:a16="http://schemas.microsoft.com/office/drawing/2014/main" id="{4062888F-0284-0AFC-BECA-F554D3869A91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6019" name="Rectangle 2">
            <a:extLst>
              <a:ext uri="{FF2B5EF4-FFF2-40B4-BE49-F238E27FC236}">
                <a16:creationId xmlns:a16="http://schemas.microsoft.com/office/drawing/2014/main" id="{1E98CA2F-F926-E688-01B2-E32A43804B21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1">
            <a:extLst>
              <a:ext uri="{FF2B5EF4-FFF2-40B4-BE49-F238E27FC236}">
                <a16:creationId xmlns:a16="http://schemas.microsoft.com/office/drawing/2014/main" id="{05D3ADEF-E6EE-993A-E2B9-D0F1B5D1E226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2143125" y="695325"/>
            <a:ext cx="257175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8067" name="Rectangle 2">
            <a:extLst>
              <a:ext uri="{FF2B5EF4-FFF2-40B4-BE49-F238E27FC236}">
                <a16:creationId xmlns:a16="http://schemas.microsoft.com/office/drawing/2014/main" id="{055D11F8-1576-A9D9-BB36-04BE4D9A93A2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75FAD90-9504-D349-98F9-569B3F20C40A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3658709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266CE6D-E9B1-BF79-B2FA-057A2236754D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2701159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62AF34D-694F-A26D-8E15-A51BD5EC9159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747013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13" cy="4113213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3" y="1981200"/>
            <a:ext cx="3810000" cy="4113213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CDE4EC34-01B6-3D22-413B-84051CFD5FCD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1608284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C263D270-230A-3A12-F1A2-D4EC660B806E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701567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F7B848B9-7DDF-ACCC-D1A4-8FD3F8C7E2D3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33516274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EB2A1AF8-BD76-BFFF-C4F4-700515F98B18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2232696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56376938-E4DB-48A9-451E-D5D7370C6BCB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4134631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D8D7DB3D-80BF-EACF-4D3A-284997ED881B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3993053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AA07B42-B969-3224-7701-998D931E1E68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9002442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1513" cy="5484813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4813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5E381A-F21E-C9B4-04E3-CCF81857DA1F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2563240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42DF550F-F86D-F390-13D6-EB13DD18DB2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0813" cy="1141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Click to edit the title text format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6898F958-8A33-8171-073B-A512E967762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0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Click to edit the outline text format</a:t>
            </a:r>
          </a:p>
          <a:p>
            <a:pPr lvl="1"/>
            <a:r>
              <a:rPr lang="en-GB" altLang="it-IT"/>
              <a:t>Second Outline Level</a:t>
            </a:r>
          </a:p>
          <a:p>
            <a:pPr lvl="2"/>
            <a:r>
              <a:rPr lang="en-GB" altLang="it-IT"/>
              <a:t>Third Outline Level</a:t>
            </a:r>
          </a:p>
          <a:p>
            <a:pPr lvl="3"/>
            <a:r>
              <a:rPr lang="en-GB" altLang="it-IT"/>
              <a:t>Fourth Outline Level</a:t>
            </a:r>
          </a:p>
          <a:p>
            <a:pPr lvl="4"/>
            <a:r>
              <a:rPr lang="en-GB" altLang="it-IT"/>
              <a:t>Fifth Outline Level</a:t>
            </a:r>
          </a:p>
          <a:p>
            <a:pPr lvl="4"/>
            <a:r>
              <a:rPr lang="en-GB" altLang="it-IT"/>
              <a:t>Sixth Outline Level</a:t>
            </a:r>
          </a:p>
          <a:p>
            <a:pPr lvl="4"/>
            <a:r>
              <a:rPr lang="en-GB" altLang="it-IT"/>
              <a:t>Seventh Outline Level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54023260-6A06-318C-C46F-F2ECF33910F8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85800" y="6248400"/>
            <a:ext cx="1903413" cy="4556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ts val="13"/>
              </a:spcBef>
              <a:spcAft>
                <a:spcPts val="13"/>
              </a:spcAft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it-IT"/>
          </a:p>
        </p:txBody>
      </p:sp>
      <p:pic>
        <p:nvPicPr>
          <p:cNvPr id="1029" name="Picture 4">
            <a:extLst>
              <a:ext uri="{FF2B5EF4-FFF2-40B4-BE49-F238E27FC236}">
                <a16:creationId xmlns:a16="http://schemas.microsoft.com/office/drawing/2014/main" id="{0D256E64-464C-4CB8-7C28-4A3005F1A9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30" name="Picture 5">
            <a:extLst>
              <a:ext uri="{FF2B5EF4-FFF2-40B4-BE49-F238E27FC236}">
                <a16:creationId xmlns:a16="http://schemas.microsoft.com/office/drawing/2014/main" id="{569BBDDF-DA0D-D7F8-3EFC-682C22ED6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54738"/>
            <a:ext cx="1905000" cy="703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ndara" panose="020E0502030303020204" pitchFamily="34" charset="0"/>
          <a:cs typeface="Times New Roman" panose="02020603050405020304" pitchFamily="18" charset="0"/>
        </a:defRPr>
      </a:lvl2pPr>
      <a:lvl3pPr algn="ctr" defTabSz="457200" rtl="0" eaLnBrk="0" fontAlgn="base" hangingPunct="0"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ndara" panose="020E0502030303020204" pitchFamily="34" charset="0"/>
          <a:cs typeface="Times New Roman" panose="02020603050405020304" pitchFamily="18" charset="0"/>
        </a:defRPr>
      </a:lvl3pPr>
      <a:lvl4pPr algn="ctr" defTabSz="457200" rtl="0" eaLnBrk="0" fontAlgn="base" hangingPunct="0"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ndara" panose="020E0502030303020204" pitchFamily="34" charset="0"/>
          <a:cs typeface="Times New Roman" panose="02020603050405020304" pitchFamily="18" charset="0"/>
        </a:defRPr>
      </a:lvl4pPr>
      <a:lvl5pPr algn="ctr" defTabSz="457200" rtl="0" eaLnBrk="0" fontAlgn="base" hangingPunct="0"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ndara" panose="020E0502030303020204" pitchFamily="34" charset="0"/>
          <a:cs typeface="Times New Roman" panose="02020603050405020304" pitchFamily="18" charset="0"/>
        </a:defRPr>
      </a:lvl5pPr>
      <a:lvl6pPr marL="2514600" indent="-228600" algn="ctr" defTabSz="457200" rtl="0" fontAlgn="base"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ndara" panose="020E0502030303020204" pitchFamily="34" charset="0"/>
          <a:cs typeface="Times New Roman" panose="02020603050405020304" pitchFamily="18" charset="0"/>
        </a:defRPr>
      </a:lvl6pPr>
      <a:lvl7pPr marL="2971800" indent="-228600" algn="ctr" defTabSz="457200" rtl="0" fontAlgn="base"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ndara" panose="020E0502030303020204" pitchFamily="34" charset="0"/>
          <a:cs typeface="Times New Roman" panose="02020603050405020304" pitchFamily="18" charset="0"/>
        </a:defRPr>
      </a:lvl7pPr>
      <a:lvl8pPr marL="3429000" indent="-228600" algn="ctr" defTabSz="457200" rtl="0" fontAlgn="base"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ndara" panose="020E0502030303020204" pitchFamily="34" charset="0"/>
          <a:cs typeface="Times New Roman" panose="02020603050405020304" pitchFamily="18" charset="0"/>
        </a:defRPr>
      </a:lvl8pPr>
      <a:lvl9pPr marL="3886200" indent="-228600" algn="ctr" defTabSz="457200" rtl="0" fontAlgn="base">
        <a:spcBef>
          <a:spcPts val="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ndara" panose="020E0502030303020204" pitchFamily="34" charset="0"/>
          <a:cs typeface="Times New Roman" panose="02020603050405020304" pitchFamily="18" charset="0"/>
        </a:defRPr>
      </a:lvl9pPr>
    </p:titleStyle>
    <p:bodyStyle>
      <a:lvl1pPr marL="342900" indent="-342900" algn="l" defTabSz="457200" rtl="0" eaLnBrk="0" fontAlgn="base" hangingPunct="0">
        <a:spcBef>
          <a:spcPts val="8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7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6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5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513"/>
        </a:spcBef>
        <a:spcAft>
          <a:spcPts val="13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>
            <a:extLst>
              <a:ext uri="{FF2B5EF4-FFF2-40B4-BE49-F238E27FC236}">
                <a16:creationId xmlns:a16="http://schemas.microsoft.com/office/drawing/2014/main" id="{8160B8A9-4FA7-42E5-0AA2-DEF38DC80BE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3075" name="Rectangle 2">
            <a:extLst>
              <a:ext uri="{FF2B5EF4-FFF2-40B4-BE49-F238E27FC236}">
                <a16:creationId xmlns:a16="http://schemas.microsoft.com/office/drawing/2014/main" id="{2C3CF888-C7C5-5305-06B1-6D161E0DDF4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3225800"/>
            <a:ext cx="7772400" cy="28194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613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 sz="2400"/>
              <a:t>Progetto La mia tenda è il Creato</a:t>
            </a:r>
          </a:p>
          <a:p>
            <a:pPr algn="ctr" eaLnBrk="1" hangingPunct="1">
              <a:lnSpc>
                <a:spcPct val="90000"/>
              </a:lnSpc>
              <a:spcBef>
                <a:spcPts val="613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 sz="2400"/>
              <a:t>   Chiamati ad una conversione: </a:t>
            </a:r>
          </a:p>
          <a:p>
            <a:pPr algn="ctr" eaLnBrk="1" hangingPunct="1">
              <a:lnSpc>
                <a:spcPct val="90000"/>
              </a:lnSpc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 i="1"/>
              <a:t>Nuovi stili di vita, pratiche individuali e comunitarie per ottenere un</a:t>
            </a:r>
          </a:p>
          <a:p>
            <a:pPr algn="ctr" eaLnBrk="1" hangingPunct="1">
              <a:lnSpc>
                <a:spcPct val="90000"/>
              </a:lnSpc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 i="1"/>
              <a:t>“cambio di rotta”</a:t>
            </a:r>
          </a:p>
          <a:p>
            <a:pPr algn="ctr" eaLnBrk="1" hangingPunct="1">
              <a:lnSpc>
                <a:spcPct val="90000"/>
              </a:lnSpc>
              <a:spcBef>
                <a:spcPts val="613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it-IT" altLang="it-IT" sz="2400"/>
          </a:p>
        </p:txBody>
      </p:sp>
      <p:pic>
        <p:nvPicPr>
          <p:cNvPr id="3076" name="Picture 3">
            <a:extLst>
              <a:ext uri="{FF2B5EF4-FFF2-40B4-BE49-F238E27FC236}">
                <a16:creationId xmlns:a16="http://schemas.microsoft.com/office/drawing/2014/main" id="{E92CB018-6BBF-CCE5-14B2-DE401E7469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620713"/>
            <a:ext cx="4495800" cy="2528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>
            <a:extLst>
              <a:ext uri="{FF2B5EF4-FFF2-40B4-BE49-F238E27FC236}">
                <a16:creationId xmlns:a16="http://schemas.microsoft.com/office/drawing/2014/main" id="{00660D5A-EADE-EB5D-6DEF-91070EAA0F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600" y="717550"/>
            <a:ext cx="8686800" cy="6858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>
                <a:solidFill>
                  <a:srgbClr val="0000FF"/>
                </a:solidFill>
              </a:rPr>
              <a:t>Pax Christi: “Mai più la guerra!”</a:t>
            </a:r>
          </a:p>
        </p:txBody>
      </p:sp>
      <p:sp>
        <p:nvSpPr>
          <p:cNvPr id="5123" name="Rectangle 2">
            <a:extLst>
              <a:ext uri="{FF2B5EF4-FFF2-40B4-BE49-F238E27FC236}">
                <a16:creationId xmlns:a16="http://schemas.microsoft.com/office/drawing/2014/main" id="{78B411BA-4D1B-60E1-8C2F-B12F0C3230A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38213" y="1627188"/>
            <a:ext cx="5791200" cy="4648200"/>
          </a:xfrm>
        </p:spPr>
        <p:txBody>
          <a:bodyPr/>
          <a:lstStyle/>
          <a:p>
            <a:pPr marL="3175" indent="-3175" eaLnBrk="1" hangingPunct="1">
              <a:spcBef>
                <a:spcPts val="13"/>
              </a:spcBef>
              <a:buClr>
                <a:srgbClr val="0000FF"/>
              </a:buClr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 sz="2000" b="1">
                <a:solidFill>
                  <a:srgbClr val="0000FF"/>
                </a:solidFill>
                <a:cs typeface="Arial" panose="020B0604020202020204" pitchFamily="34" charset="0"/>
              </a:rPr>
              <a:t>Pax Christi</a:t>
            </a:r>
            <a:r>
              <a:rPr lang="it-IT" altLang="it-IT" sz="2000">
                <a:cs typeface="Arial" panose="020B0604020202020204" pitchFamily="34" charset="0"/>
              </a:rPr>
              <a:t> è nato dopo la Seconda Guerra Mondiale come un movimento cattolico internazionale di riconciliazione tra Francia e Germania. Oggi il movimento conta più di 100 Organizzazioni Membri in tutto il mondo, attive in più di </a:t>
            </a:r>
            <a:r>
              <a:rPr lang="it-IT" altLang="it-IT" sz="2000" b="1">
                <a:solidFill>
                  <a:srgbClr val="0000FF"/>
                </a:solidFill>
                <a:cs typeface="Arial" panose="020B0604020202020204" pitchFamily="34" charset="0"/>
              </a:rPr>
              <a:t>50 Paesi</a:t>
            </a:r>
            <a:r>
              <a:rPr lang="it-IT" altLang="it-IT" sz="2000">
                <a:cs typeface="Arial" panose="020B0604020202020204" pitchFamily="34" charset="0"/>
              </a:rPr>
              <a:t> nei cinque continenti.</a:t>
            </a:r>
          </a:p>
          <a:p>
            <a:pPr marL="3175" indent="-3175" eaLnBrk="1" hangingPunct="1">
              <a:spcBef>
                <a:spcPts val="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 sz="2000">
                <a:cs typeface="Arial" panose="020B0604020202020204" pitchFamily="34" charset="0"/>
              </a:rPr>
              <a:t>Pax Christi opera come un organismo autonomo, in cui laici, vescovi e altri esponenti religiosi lavorano a livello di parità nel perseguire i loro obiettivi di costruzione della pace. </a:t>
            </a:r>
          </a:p>
          <a:p>
            <a:pPr marL="3175" indent="-3175" eaLnBrk="1" hangingPunct="1">
              <a:spcBef>
                <a:spcPts val="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 sz="2000">
                <a:cs typeface="Arial" panose="020B0604020202020204" pitchFamily="34" charset="0"/>
              </a:rPr>
              <a:t>Pax Christi </a:t>
            </a:r>
            <a:r>
              <a:rPr lang="it-IT" altLang="it-IT" sz="2000" b="1">
                <a:solidFill>
                  <a:srgbClr val="0000FF"/>
                </a:solidFill>
                <a:cs typeface="Arial" panose="020B0604020202020204" pitchFamily="34" charset="0"/>
              </a:rPr>
              <a:t>in Italia</a:t>
            </a:r>
            <a:r>
              <a:rPr lang="it-IT" altLang="it-IT" sz="2000">
                <a:cs typeface="Arial" panose="020B0604020202020204" pitchFamily="34" charset="0"/>
              </a:rPr>
              <a:t> si articola in una segreteria nazionale e </a:t>
            </a:r>
            <a:r>
              <a:rPr lang="it-IT" altLang="it-IT" sz="2000" b="1">
                <a:solidFill>
                  <a:srgbClr val="0000FF"/>
                </a:solidFill>
                <a:cs typeface="Arial" panose="020B0604020202020204" pitchFamily="34" charset="0"/>
              </a:rPr>
              <a:t>Punti Pace</a:t>
            </a:r>
            <a:r>
              <a:rPr lang="it-IT" altLang="it-IT" sz="2000">
                <a:cs typeface="Arial" panose="020B0604020202020204" pitchFamily="34" charset="0"/>
              </a:rPr>
              <a:t>, cioè gruppi locali di attivisti per la pace sparsi sul territorio</a:t>
            </a:r>
          </a:p>
        </p:txBody>
      </p:sp>
      <p:pic>
        <p:nvPicPr>
          <p:cNvPr id="5124" name="Picture 3">
            <a:extLst>
              <a:ext uri="{FF2B5EF4-FFF2-40B4-BE49-F238E27FC236}">
                <a16:creationId xmlns:a16="http://schemas.microsoft.com/office/drawing/2014/main" id="{C9B93430-E468-D086-8333-2F5A8A9503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3581400"/>
            <a:ext cx="1725613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5" name="Picture 4">
            <a:extLst>
              <a:ext uri="{FF2B5EF4-FFF2-40B4-BE49-F238E27FC236}">
                <a16:creationId xmlns:a16="http://schemas.microsoft.com/office/drawing/2014/main" id="{A692F64F-14CB-7D42-D4C3-25318DDE69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1600200"/>
            <a:ext cx="1692275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>
            <a:extLst>
              <a:ext uri="{FF2B5EF4-FFF2-40B4-BE49-F238E27FC236}">
                <a16:creationId xmlns:a16="http://schemas.microsoft.com/office/drawing/2014/main" id="{F8463AFF-4225-1788-6F90-0821BF6C80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>
                <a:solidFill>
                  <a:srgbClr val="0000FF"/>
                </a:solidFill>
              </a:rPr>
              <a:t>Spiritualità dell’ecologia integrale</a:t>
            </a:r>
          </a:p>
        </p:txBody>
      </p:sp>
      <p:sp>
        <p:nvSpPr>
          <p:cNvPr id="7171" name="Rectangle 2">
            <a:extLst>
              <a:ext uri="{FF2B5EF4-FFF2-40B4-BE49-F238E27FC236}">
                <a16:creationId xmlns:a16="http://schemas.microsoft.com/office/drawing/2014/main" id="{95EFF240-A4B1-DA9A-54EB-14AAA225133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ts val="7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 sz="2800"/>
              <a:t>Nel 2015 Papa Francesco ha donato alla famiglia umana l’Enciclica  Laudato Si’.</a:t>
            </a:r>
          </a:p>
          <a:p>
            <a:pPr eaLnBrk="1" hangingPunct="1">
              <a:lnSpc>
                <a:spcPct val="90000"/>
              </a:lnSpc>
              <a:spcBef>
                <a:spcPts val="7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 sz="2800"/>
              <a:t>In essa le cause del disastro ambientale sono elencate in maniera dettagliata e articolata; il papa ci spiega che lo sfruttamento illimitato e pericoloso delle risorse del nostro pianeta è strettamente collegato alla povertà;</a:t>
            </a:r>
          </a:p>
          <a:p>
            <a:pPr eaLnBrk="1" hangingPunct="1">
              <a:lnSpc>
                <a:spcPct val="90000"/>
              </a:lnSpc>
              <a:spcBef>
                <a:spcPts val="7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 sz="2800"/>
              <a:t>Dal grido della Terra e dei popoli parte l’urgente bisogno di cambiare questo sistema economico e finanziario </a:t>
            </a:r>
          </a:p>
        </p:txBody>
      </p:sp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>
            <a:extLst>
              <a:ext uri="{FF2B5EF4-FFF2-40B4-BE49-F238E27FC236}">
                <a16:creationId xmlns:a16="http://schemas.microsoft.com/office/drawing/2014/main" id="{D3482E31-EBCE-72C6-95A1-8A6AF42778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9144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/>
              <a:t>Struttura della Laudato Si’</a:t>
            </a:r>
          </a:p>
        </p:txBody>
      </p:sp>
      <p:sp>
        <p:nvSpPr>
          <p:cNvPr id="9219" name="Rectangle 2">
            <a:extLst>
              <a:ext uri="{FF2B5EF4-FFF2-40B4-BE49-F238E27FC236}">
                <a16:creationId xmlns:a16="http://schemas.microsoft.com/office/drawing/2014/main" id="{F63D889B-7993-3FE8-8FA0-66A57517631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62000" y="1600200"/>
            <a:ext cx="5715000" cy="5715000"/>
          </a:xfrm>
        </p:spPr>
        <p:txBody>
          <a:bodyPr/>
          <a:lstStyle/>
          <a:p>
            <a:pPr eaLnBrk="1" hangingPunct="1">
              <a:spcBef>
                <a:spcPts val="713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 sz="2800"/>
              <a:t>Nella Laudato Sì’ ogni capitolo, sebbene abbia una sua tematica propria, riprende a sua volta, da una nuova prospettiva, questioni importanti affrontate nei capitoli precedenti.</a:t>
            </a:r>
          </a:p>
          <a:p>
            <a:pPr eaLnBrk="1" hangingPunct="1">
              <a:spcBef>
                <a:spcPts val="713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 sz="2800"/>
              <a:t>Questo riguarda specialmente alcuni </a:t>
            </a:r>
            <a:r>
              <a:rPr lang="it-IT" altLang="it-IT" sz="2800" b="1"/>
              <a:t>assi portanti che attraversano tutta l’Enciclica. </a:t>
            </a:r>
            <a:r>
              <a:rPr lang="it-IT" altLang="it-IT" sz="2800"/>
              <a:t> </a:t>
            </a:r>
          </a:p>
        </p:txBody>
      </p:sp>
      <p:graphicFrame>
        <p:nvGraphicFramePr>
          <p:cNvPr id="9220" name="Object 3">
            <a:extLst>
              <a:ext uri="{FF2B5EF4-FFF2-40B4-BE49-F238E27FC236}">
                <a16:creationId xmlns:a16="http://schemas.microsoft.com/office/drawing/2014/main" id="{61058F95-E7FF-C906-7BD9-7E505F9D09E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477000" y="2209800"/>
          <a:ext cx="2339975" cy="358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1949550" imgH="2984653" progId="">
                  <p:embed/>
                </p:oleObj>
              </mc:Choice>
              <mc:Fallback>
                <p:oleObj r:id="rId3" imgW="1949550" imgH="2984653" progId="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77000" y="2209800"/>
                        <a:ext cx="2339975" cy="3581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>
            <a:extLst>
              <a:ext uri="{FF2B5EF4-FFF2-40B4-BE49-F238E27FC236}">
                <a16:creationId xmlns:a16="http://schemas.microsoft.com/office/drawing/2014/main" id="{8CC4EE71-F3C6-CE2C-7EBC-C798D15CE0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/>
              <a:t>Per esempio:</a:t>
            </a:r>
          </a:p>
        </p:txBody>
      </p:sp>
      <p:sp>
        <p:nvSpPr>
          <p:cNvPr id="11267" name="Rectangle 2">
            <a:extLst>
              <a:ext uri="{FF2B5EF4-FFF2-40B4-BE49-F238E27FC236}">
                <a16:creationId xmlns:a16="http://schemas.microsoft.com/office/drawing/2014/main" id="{770F588B-1735-2641-00B8-38825ACE9DD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295400"/>
            <a:ext cx="7772400" cy="4800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ts val="613"/>
              </a:spcBef>
              <a:buFont typeface="Candara" panose="020E0502030303020204" pitchFamily="34" charset="0"/>
              <a:buChar char="-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2400"/>
              <a:t>l’intima </a:t>
            </a:r>
            <a:r>
              <a:rPr lang="en-US" altLang="it-IT" sz="2400" b="1"/>
              <a:t>relazione </a:t>
            </a:r>
            <a:r>
              <a:rPr lang="en-US" altLang="it-IT" sz="2400"/>
              <a:t>tra i poveri del pianeta;</a:t>
            </a:r>
          </a:p>
          <a:p>
            <a:pPr eaLnBrk="1" hangingPunct="1">
              <a:lnSpc>
                <a:spcPct val="90000"/>
              </a:lnSpc>
              <a:spcBef>
                <a:spcPts val="613"/>
              </a:spcBef>
              <a:buFont typeface="Candara" panose="020E0502030303020204" pitchFamily="34" charset="0"/>
              <a:buChar char="-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2400"/>
              <a:t>la convinzione che </a:t>
            </a:r>
            <a:r>
              <a:rPr lang="en-US" altLang="it-IT" sz="2400" b="1"/>
              <a:t>tutto è connesso</a:t>
            </a:r>
            <a:r>
              <a:rPr lang="en-US" altLang="it-IT" sz="2400"/>
              <a:t>;</a:t>
            </a:r>
          </a:p>
          <a:p>
            <a:pPr eaLnBrk="1" hangingPunct="1">
              <a:lnSpc>
                <a:spcPct val="90000"/>
              </a:lnSpc>
              <a:spcBef>
                <a:spcPts val="613"/>
              </a:spcBef>
              <a:buFont typeface="Candara" panose="020E0502030303020204" pitchFamily="34" charset="0"/>
              <a:buChar char="-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2400"/>
              <a:t>la critica al </a:t>
            </a:r>
            <a:r>
              <a:rPr lang="en-US" altLang="it-IT" sz="2400" b="1"/>
              <a:t>paradigma tecnocratico</a:t>
            </a:r>
            <a:r>
              <a:rPr lang="en-US" altLang="it-IT" sz="2400"/>
              <a:t> e alle forme del potere che derivano dalla tecnologia;</a:t>
            </a:r>
          </a:p>
          <a:p>
            <a:pPr eaLnBrk="1" hangingPunct="1">
              <a:lnSpc>
                <a:spcPct val="90000"/>
              </a:lnSpc>
              <a:spcBef>
                <a:spcPts val="613"/>
              </a:spcBef>
              <a:buFont typeface="Candara" panose="020E0502030303020204" pitchFamily="34" charset="0"/>
              <a:buChar char="-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2400"/>
              <a:t>l’invito a cercare altri modi di intendere </a:t>
            </a:r>
            <a:r>
              <a:rPr lang="en-US" altLang="it-IT" sz="2400" b="1"/>
              <a:t>l’economia</a:t>
            </a:r>
            <a:r>
              <a:rPr lang="en-US" altLang="it-IT" sz="2400"/>
              <a:t> e </a:t>
            </a:r>
            <a:r>
              <a:rPr lang="en-US" altLang="it-IT" sz="2400" b="1"/>
              <a:t>il progresso</a:t>
            </a:r>
            <a:r>
              <a:rPr lang="en-US" altLang="it-IT" sz="2400"/>
              <a:t>;</a:t>
            </a:r>
          </a:p>
          <a:p>
            <a:pPr eaLnBrk="1" hangingPunct="1">
              <a:lnSpc>
                <a:spcPct val="90000"/>
              </a:lnSpc>
              <a:spcBef>
                <a:spcPts val="613"/>
              </a:spcBef>
              <a:buFont typeface="Candara" panose="020E0502030303020204" pitchFamily="34" charset="0"/>
              <a:buChar char="-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2400"/>
              <a:t>il </a:t>
            </a:r>
            <a:r>
              <a:rPr lang="en-US" altLang="it-IT" sz="2400" b="1"/>
              <a:t>valore</a:t>
            </a:r>
            <a:r>
              <a:rPr lang="en-US" altLang="it-IT" sz="2400"/>
              <a:t> proprio di ogni creatura;</a:t>
            </a:r>
          </a:p>
          <a:p>
            <a:pPr eaLnBrk="1" hangingPunct="1">
              <a:lnSpc>
                <a:spcPct val="90000"/>
              </a:lnSpc>
              <a:spcBef>
                <a:spcPts val="613"/>
              </a:spcBef>
              <a:buFont typeface="Candara" panose="020E0502030303020204" pitchFamily="34" charset="0"/>
              <a:buChar char="-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2400"/>
              <a:t>la grave </a:t>
            </a:r>
            <a:r>
              <a:rPr lang="en-US" altLang="it-IT" sz="2400" b="1"/>
              <a:t>responsabilità</a:t>
            </a:r>
            <a:r>
              <a:rPr lang="en-US" altLang="it-IT" sz="2400"/>
              <a:t> della politica internazionale e locale;</a:t>
            </a:r>
          </a:p>
          <a:p>
            <a:pPr eaLnBrk="1" hangingPunct="1">
              <a:lnSpc>
                <a:spcPct val="90000"/>
              </a:lnSpc>
              <a:spcBef>
                <a:spcPts val="613"/>
              </a:spcBef>
              <a:buFont typeface="Candara" panose="020E0502030303020204" pitchFamily="34" charset="0"/>
              <a:buChar char="-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2400"/>
              <a:t>la </a:t>
            </a:r>
            <a:r>
              <a:rPr lang="en-US" altLang="it-IT" sz="2400" b="1"/>
              <a:t>cultura dello scarto</a:t>
            </a:r>
            <a:r>
              <a:rPr lang="en-US" altLang="it-IT" sz="2400"/>
              <a:t> e la proposta di un </a:t>
            </a:r>
            <a:r>
              <a:rPr lang="en-US" altLang="it-IT" sz="2400" b="1"/>
              <a:t>nuovo stile di vita</a:t>
            </a:r>
          </a:p>
          <a:p>
            <a:pPr eaLnBrk="1" hangingPunct="1">
              <a:lnSpc>
                <a:spcPct val="90000"/>
              </a:lnSpc>
              <a:spcBef>
                <a:spcPts val="613"/>
              </a:spcBef>
              <a:buClrTx/>
              <a:buFontTx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2400"/>
              <a:t>    </a:t>
            </a:r>
            <a:r>
              <a:rPr lang="en-US" altLang="it-IT" sz="2400" i="1">
                <a:solidFill>
                  <a:srgbClr val="0000FF"/>
                </a:solidFill>
              </a:rPr>
              <a:t>Questi temi non vengono mai chiusi e abbandonati, ma anzi costantemente ripresi e arricchiti.</a:t>
            </a:r>
          </a:p>
        </p:txBody>
      </p:sp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>
            <a:extLst>
              <a:ext uri="{FF2B5EF4-FFF2-40B4-BE49-F238E27FC236}">
                <a16:creationId xmlns:a16="http://schemas.microsoft.com/office/drawing/2014/main" id="{78513053-4C9A-1373-6A0C-3988F7C5DA8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/>
              <a:t>COME STIAMO RIDUCENDO IL NOSTRO PIANETA</a:t>
            </a:r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FAB3ABE3-8C87-0F2B-8823-0A03C5BB84E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4495800"/>
            <a:ext cx="7772400" cy="1295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ts val="6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 sz="2400"/>
              <a:t>cambiamenti climatici</a:t>
            </a:r>
          </a:p>
          <a:p>
            <a:pPr eaLnBrk="1" hangingPunct="1">
              <a:lnSpc>
                <a:spcPct val="90000"/>
              </a:lnSpc>
              <a:spcBef>
                <a:spcPts val="6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 sz="2400"/>
              <a:t>inquinamento di aria, acque e suoli</a:t>
            </a:r>
          </a:p>
          <a:p>
            <a:pPr eaLnBrk="1" hangingPunct="1">
              <a:lnSpc>
                <a:spcPct val="90000"/>
              </a:lnSpc>
              <a:spcBef>
                <a:spcPts val="6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 sz="2400"/>
              <a:t>accumulo di rifiuti negli ecosistemi e negli oceani</a:t>
            </a:r>
          </a:p>
          <a:p>
            <a:pPr eaLnBrk="1" hangingPunct="1">
              <a:lnSpc>
                <a:spcPct val="90000"/>
              </a:lnSpc>
              <a:spcBef>
                <a:spcPts val="6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 sz="2400"/>
              <a:t>sovrasfruttamento delle risorse</a:t>
            </a:r>
          </a:p>
        </p:txBody>
      </p:sp>
      <p:pic>
        <p:nvPicPr>
          <p:cNvPr id="13316" name="Picture 3">
            <a:extLst>
              <a:ext uri="{FF2B5EF4-FFF2-40B4-BE49-F238E27FC236}">
                <a16:creationId xmlns:a16="http://schemas.microsoft.com/office/drawing/2014/main" id="{C6871F4E-7DCE-8AF1-F010-F2676870D9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905000"/>
            <a:ext cx="4343400" cy="288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7" name="Rectangle 4">
            <a:extLst>
              <a:ext uri="{FF2B5EF4-FFF2-40B4-BE49-F238E27FC236}">
                <a16:creationId xmlns:a16="http://schemas.microsoft.com/office/drawing/2014/main" id="{870246D0-4714-1781-9165-2204C17061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1900238"/>
            <a:ext cx="441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42900" indent="-342900">
              <a:spcBef>
                <a:spcPts val="8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1pPr>
            <a:lvl2pPr>
              <a:spcBef>
                <a:spcPts val="7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2pPr>
            <a:lvl3pPr>
              <a:spcBef>
                <a:spcPts val="6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4pPr>
            <a:lvl5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613"/>
              </a:spcBef>
              <a:buClrTx/>
              <a:buFontTx/>
              <a:buNone/>
            </a:pPr>
            <a:r>
              <a:rPr lang="en-US" altLang="it-IT" sz="2400"/>
              <a:t>L’uomo sta deteriorando in tanti modi diversi l’ambiente che gli è stato donato</a:t>
            </a:r>
          </a:p>
          <a:p>
            <a:pPr eaLnBrk="1" hangingPunct="1">
              <a:lnSpc>
                <a:spcPct val="90000"/>
              </a:lnSpc>
              <a:spcBef>
                <a:spcPts val="613"/>
              </a:spcBef>
              <a:buFont typeface="Candara" panose="020E0502030303020204" pitchFamily="34" charset="0"/>
              <a:buChar char="•"/>
            </a:pPr>
            <a:r>
              <a:rPr lang="en-US" altLang="it-IT" sz="2400"/>
              <a:t>degrado ambientale:</a:t>
            </a:r>
          </a:p>
          <a:p>
            <a:pPr eaLnBrk="1" hangingPunct="1">
              <a:lnSpc>
                <a:spcPct val="90000"/>
              </a:lnSpc>
              <a:spcBef>
                <a:spcPts val="613"/>
              </a:spcBef>
              <a:buFont typeface="Candara" panose="020E0502030303020204" pitchFamily="34" charset="0"/>
              <a:buChar char="•"/>
            </a:pPr>
            <a:r>
              <a:rPr lang="en-US" altLang="it-IT" sz="2400"/>
              <a:t>desertificazione</a:t>
            </a:r>
          </a:p>
          <a:p>
            <a:pPr eaLnBrk="1" hangingPunct="1">
              <a:spcBef>
                <a:spcPts val="613"/>
              </a:spcBef>
              <a:buFont typeface="Candara" panose="020E0502030303020204" pitchFamily="34" charset="0"/>
              <a:buChar char="•"/>
            </a:pPr>
            <a:r>
              <a:rPr lang="en-US" altLang="it-IT" sz="2400"/>
              <a:t>perdita della biodiversità</a:t>
            </a:r>
          </a:p>
          <a:p>
            <a:pPr eaLnBrk="1" hangingPunct="1">
              <a:lnSpc>
                <a:spcPct val="90000"/>
              </a:lnSpc>
              <a:spcBef>
                <a:spcPts val="613"/>
              </a:spcBef>
              <a:buFont typeface="Candara" panose="020E0502030303020204" pitchFamily="34" charset="0"/>
              <a:buNone/>
            </a:pPr>
            <a:endParaRPr lang="en-US" altLang="it-IT" sz="2400"/>
          </a:p>
        </p:txBody>
      </p:sp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>
            <a:extLst>
              <a:ext uri="{FF2B5EF4-FFF2-40B4-BE49-F238E27FC236}">
                <a16:creationId xmlns:a16="http://schemas.microsoft.com/office/drawing/2014/main" id="{713C0F7D-99BE-9978-F50C-8950068C5F9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3600"/>
              <a:t>LE RELAZIONI ECONOMICHE INIQUE</a:t>
            </a:r>
          </a:p>
        </p:txBody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D5AE909A-B0B8-4B47-7E4F-3AE5156A1D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pic>
        <p:nvPicPr>
          <p:cNvPr id="15364" name="Picture 3">
            <a:extLst>
              <a:ext uri="{FF2B5EF4-FFF2-40B4-BE49-F238E27FC236}">
                <a16:creationId xmlns:a16="http://schemas.microsoft.com/office/drawing/2014/main" id="{622B0F88-36E9-353D-DB90-94AF3A03B5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447800"/>
            <a:ext cx="6858000" cy="486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>
            <a:extLst>
              <a:ext uri="{FF2B5EF4-FFF2-40B4-BE49-F238E27FC236}">
                <a16:creationId xmlns:a16="http://schemas.microsoft.com/office/drawing/2014/main" id="{617B788A-0986-3A5B-E555-A696771806E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/>
              <a:t>LE RELAZIONI ECONOMICHE INIQUE</a:t>
            </a:r>
          </a:p>
        </p:txBody>
      </p:sp>
      <p:sp>
        <p:nvSpPr>
          <p:cNvPr id="17411" name="Rectangle 2">
            <a:extLst>
              <a:ext uri="{FF2B5EF4-FFF2-40B4-BE49-F238E27FC236}">
                <a16:creationId xmlns:a16="http://schemas.microsoft.com/office/drawing/2014/main" id="{C4F2C625-4778-11FE-B9D9-01482F8B1E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/>
              <a:t> Si continuano a favorire nel Sud del Mondo monoculture per l’esportazione a svantaggio dei consumi locali e causando deforestazione</a:t>
            </a:r>
          </a:p>
          <a:p>
            <a:pPr eaLnBrk="1" hangingPunct="1">
              <a:lnSpc>
                <a:spcPct val="90000"/>
              </a:lnSpc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/>
              <a:t>Le multinazionali corrompono i politici locali per continuare a sfruttare a basso costo le risorse naturali e minerarie</a:t>
            </a:r>
          </a:p>
          <a:p>
            <a:pPr eaLnBrk="1" hangingPunct="1">
              <a:lnSpc>
                <a:spcPct val="90000"/>
              </a:lnSpc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/>
              <a:t>Fenomeno del ”land and water grabbing”</a:t>
            </a:r>
          </a:p>
        </p:txBody>
      </p:sp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>
            <a:extLst>
              <a:ext uri="{FF2B5EF4-FFF2-40B4-BE49-F238E27FC236}">
                <a16:creationId xmlns:a16="http://schemas.microsoft.com/office/drawing/2014/main" id="{F5EED14C-5642-CE5D-3882-0E959232650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/>
              <a:t>NIENTE DI QUESTO MONDO CI RISULTA INDIFFERENTE</a:t>
            </a:r>
          </a:p>
        </p:txBody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F1C32EEC-4CA6-CA75-59EC-20734B65228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33400" y="5029200"/>
            <a:ext cx="7924800" cy="1219200"/>
          </a:xfrm>
        </p:spPr>
        <p:txBody>
          <a:bodyPr/>
          <a:lstStyle/>
          <a:p>
            <a:pPr marL="3175" indent="-3175" eaLnBrk="1" hangingPunct="1">
              <a:lnSpc>
                <a:spcPct val="90000"/>
              </a:lnSpc>
              <a:spcBef>
                <a:spcPts val="663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2600"/>
              <a:t>Ogni aspirazione a curare e migliorare il mondo richiede di cambiare profondamente gli “stili di vita”, i modelli di produzione e di consumo.</a:t>
            </a:r>
          </a:p>
        </p:txBody>
      </p:sp>
      <p:pic>
        <p:nvPicPr>
          <p:cNvPr id="19460" name="Picture 3">
            <a:extLst>
              <a:ext uri="{FF2B5EF4-FFF2-40B4-BE49-F238E27FC236}">
                <a16:creationId xmlns:a16="http://schemas.microsoft.com/office/drawing/2014/main" id="{06A2A164-BE7B-A4AF-6B06-954C495994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2057400"/>
            <a:ext cx="3733800" cy="2533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461" name="Rectangle 4">
            <a:extLst>
              <a:ext uri="{FF2B5EF4-FFF2-40B4-BE49-F238E27FC236}">
                <a16:creationId xmlns:a16="http://schemas.microsoft.com/office/drawing/2014/main" id="{ECD46EEE-3E0A-30BB-1BA2-1B4CE8ADDD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828800"/>
            <a:ext cx="4572000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175" indent="-3175">
              <a:spcBef>
                <a:spcPts val="8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1pPr>
            <a:lvl2pPr>
              <a:spcBef>
                <a:spcPts val="7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2pPr>
            <a:lvl3pPr>
              <a:spcBef>
                <a:spcPts val="6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4pPr>
            <a:lvl5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ts val="663"/>
              </a:spcBef>
              <a:buClrTx/>
              <a:buFontTx/>
              <a:buNone/>
            </a:pPr>
            <a:r>
              <a:rPr lang="en-US" altLang="it-IT" sz="2600"/>
              <a:t>Di fronte al deterioramento globale dell’ambiente, voglio rivolgermi ad ogni persona che abita questo pianeta…mi propongo di entrare in dialogo con tutti riguardo alla nostra Casa Comune. (Papa Francesco)</a:t>
            </a:r>
          </a:p>
        </p:txBody>
      </p:sp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>
            <a:extLst>
              <a:ext uri="{FF2B5EF4-FFF2-40B4-BE49-F238E27FC236}">
                <a16:creationId xmlns:a16="http://schemas.microsoft.com/office/drawing/2014/main" id="{47D52281-8763-A170-BB31-4337AC7EF9D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600" y="717550"/>
            <a:ext cx="8686800" cy="7620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3600">
                <a:solidFill>
                  <a:srgbClr val="0000FF"/>
                </a:solidFill>
              </a:rPr>
              <a:t>Perché una spiritualità dell’ecologia?</a:t>
            </a:r>
          </a:p>
        </p:txBody>
      </p:sp>
      <p:sp>
        <p:nvSpPr>
          <p:cNvPr id="12290" name="Rectangle 2">
            <a:extLst>
              <a:ext uri="{FF2B5EF4-FFF2-40B4-BE49-F238E27FC236}">
                <a16:creationId xmlns:a16="http://schemas.microsoft.com/office/drawing/2014/main" id="{F23B5377-ACFA-0D18-6992-5758544BF13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52475" y="1690688"/>
            <a:ext cx="4495800" cy="4572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ts val="6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2400"/>
              <a:t>L’Enciclica sottolinea la necessità di andare oltre la ricerca di soluzioni tecniche ai problemi ambientali, di superare invece il paradigma tecnocratico (LS 106-114)</a:t>
            </a:r>
          </a:p>
          <a:p>
            <a:pPr eaLnBrk="1" hangingPunct="1">
              <a:lnSpc>
                <a:spcPct val="90000"/>
              </a:lnSpc>
              <a:spcBef>
                <a:spcPts val="6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2400"/>
              <a:t>La conversione ecologica presuppone una domanda di senso sul significato e sul valore della vita e del creato, la necessità di un rapporto profondo con sé stessi e col mondo</a:t>
            </a:r>
          </a:p>
        </p:txBody>
      </p:sp>
      <p:pic>
        <p:nvPicPr>
          <p:cNvPr id="21508" name="Picture 3">
            <a:extLst>
              <a:ext uri="{FF2B5EF4-FFF2-40B4-BE49-F238E27FC236}">
                <a16:creationId xmlns:a16="http://schemas.microsoft.com/office/drawing/2014/main" id="{619B7CCA-0E41-E0D3-D559-20FA43A9D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088" y="1690688"/>
            <a:ext cx="3465512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>
            <a:extLst>
              <a:ext uri="{FF2B5EF4-FFF2-40B4-BE49-F238E27FC236}">
                <a16:creationId xmlns:a16="http://schemas.microsoft.com/office/drawing/2014/main" id="{18567743-1A82-F09E-6216-A607FB6523D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600" y="833438"/>
            <a:ext cx="8686800" cy="838200"/>
          </a:xfrm>
          <a:solidFill>
            <a:srgbClr val="FFFFFF"/>
          </a:solidFill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>
                <a:solidFill>
                  <a:srgbClr val="0000FF"/>
                </a:solidFill>
              </a:rPr>
              <a:t>Come vivere la Spiritualità e la Pratica dell’ecologia integrale?</a:t>
            </a:r>
          </a:p>
        </p:txBody>
      </p:sp>
      <p:sp>
        <p:nvSpPr>
          <p:cNvPr id="23555" name="Rectangle 2">
            <a:extLst>
              <a:ext uri="{FF2B5EF4-FFF2-40B4-BE49-F238E27FC236}">
                <a16:creationId xmlns:a16="http://schemas.microsoft.com/office/drawing/2014/main" id="{42DD972D-5207-595B-E830-B9E05306C8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973263"/>
            <a:ext cx="7772400" cy="4191000"/>
          </a:xfrm>
        </p:spPr>
        <p:txBody>
          <a:bodyPr/>
          <a:lstStyle/>
          <a:p>
            <a:pPr eaLnBrk="1" hangingPunct="1">
              <a:spcBef>
                <a:spcPts val="1763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2800"/>
              <a:t>La conversione ecologica si deve esprimere attraverso un cambiamento di sensibilità e comportamenti virtuosi, sia individuali che comunitari, nelle scelte di vita e di consumi.</a:t>
            </a:r>
          </a:p>
          <a:p>
            <a:pPr eaLnBrk="1" hangingPunct="1">
              <a:spcBef>
                <a:spcPts val="1763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2800"/>
              <a:t>La diffusione di questi stili di vita e di una cultura dell’Ecologia Integrale potranno spingere i decisori  e la politica ad effettuare scelte che andranno nella direzione del Cambiamento.</a:t>
            </a:r>
          </a:p>
          <a:p>
            <a:pPr eaLnBrk="1" hangingPunct="1">
              <a:spcBef>
                <a:spcPts val="713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altLang="it-IT" sz="2800"/>
          </a:p>
        </p:txBody>
      </p:sp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>
            <a:extLst>
              <a:ext uri="{FF2B5EF4-FFF2-40B4-BE49-F238E27FC236}">
                <a16:creationId xmlns:a16="http://schemas.microsoft.com/office/drawing/2014/main" id="{7ACE0F7F-0AC8-8496-4C44-BE2AC1AF103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/>
              <a:t> UNA SPIRITUALITA’ CHE DIVENTA STILE DI VITA</a:t>
            </a:r>
          </a:p>
        </p:txBody>
      </p:sp>
      <p:sp>
        <p:nvSpPr>
          <p:cNvPr id="25603" name="Rectangle 2">
            <a:extLst>
              <a:ext uri="{FF2B5EF4-FFF2-40B4-BE49-F238E27FC236}">
                <a16:creationId xmlns:a16="http://schemas.microsoft.com/office/drawing/2014/main" id="{F0056481-9718-B5A7-6911-FA7CAD38D57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038600" y="3657600"/>
            <a:ext cx="4800600" cy="2743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ts val="66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2600"/>
              <a:t>Ogni cosa, ogni oggetto, ogni molecola con cui vengo a contatto è un dono che va apprezzato e rispettato, di cui io sono responsabile per il suo buon uso e per la sua destinazione.</a:t>
            </a:r>
          </a:p>
        </p:txBody>
      </p:sp>
      <p:pic>
        <p:nvPicPr>
          <p:cNvPr id="25604" name="Picture 3">
            <a:extLst>
              <a:ext uri="{FF2B5EF4-FFF2-40B4-BE49-F238E27FC236}">
                <a16:creationId xmlns:a16="http://schemas.microsoft.com/office/drawing/2014/main" id="{31B56800-5229-6363-A5E8-3FB90DF523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3657600"/>
            <a:ext cx="3790950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5605" name="Rectangle 4">
            <a:extLst>
              <a:ext uri="{FF2B5EF4-FFF2-40B4-BE49-F238E27FC236}">
                <a16:creationId xmlns:a16="http://schemas.microsoft.com/office/drawing/2014/main" id="{73AA1D41-9E51-353E-832B-9319AA1592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905000"/>
            <a:ext cx="7772400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42900" indent="-342900">
              <a:spcBef>
                <a:spcPts val="8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1pPr>
            <a:lvl2pPr>
              <a:spcBef>
                <a:spcPts val="7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2pPr>
            <a:lvl3pPr>
              <a:spcBef>
                <a:spcPts val="6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4pPr>
            <a:lvl5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9pPr>
          </a:lstStyle>
          <a:p>
            <a:pPr lvl="4" eaLnBrk="1" hangingPunct="1">
              <a:spcBef>
                <a:spcPts val="613"/>
              </a:spcBef>
              <a:buFont typeface="Candara" panose="020E0502030303020204" pitchFamily="34" charset="0"/>
              <a:buChar char="»"/>
            </a:pPr>
            <a:r>
              <a:rPr lang="it-IT" altLang="it-IT" sz="2400"/>
              <a:t>“…In ogni creatura abita lo Spirito vivificante di Dio che ci chiama ad una relazione con Lui. La scoperta di questa presenza stimola in noi lo sviluppo delle “virtù ecologiche” ( Laudato Si’, 80) </a:t>
            </a:r>
          </a:p>
        </p:txBody>
      </p:sp>
      <p:pic>
        <p:nvPicPr>
          <p:cNvPr id="25606" name="Picture 5">
            <a:extLst>
              <a:ext uri="{FF2B5EF4-FFF2-40B4-BE49-F238E27FC236}">
                <a16:creationId xmlns:a16="http://schemas.microsoft.com/office/drawing/2014/main" id="{D5620D14-8685-04D7-1F42-83FCA924D9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57600"/>
            <a:ext cx="3790950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">
            <a:extLst>
              <a:ext uri="{FF2B5EF4-FFF2-40B4-BE49-F238E27FC236}">
                <a16:creationId xmlns:a16="http://schemas.microsoft.com/office/drawing/2014/main" id="{F5E50BAF-9921-1C29-B675-5729B81ACC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/>
              <a:t>UNA SPIRITUALITA’ CHE DIVENTA STILE DI VITA</a:t>
            </a:r>
          </a:p>
        </p:txBody>
      </p:sp>
      <p:sp>
        <p:nvSpPr>
          <p:cNvPr id="27651" name="Rectangle 2">
            <a:extLst>
              <a:ext uri="{FF2B5EF4-FFF2-40B4-BE49-F238E27FC236}">
                <a16:creationId xmlns:a16="http://schemas.microsoft.com/office/drawing/2014/main" id="{732E8295-F95B-590B-8DC0-49E0B273C1A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/>
              <a:t> UNA SPIRITUALITA’ CHE DIVENTA STILE DI VITA</a:t>
            </a:r>
          </a:p>
        </p:txBody>
      </p:sp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">
            <a:extLst>
              <a:ext uri="{FF2B5EF4-FFF2-40B4-BE49-F238E27FC236}">
                <a16:creationId xmlns:a16="http://schemas.microsoft.com/office/drawing/2014/main" id="{BB025007-C4F6-9BE9-771C-7FC9F252EE3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/>
              <a:t>I TRE PILASTRI PER LA CURA DELLA CASA COMUNE </a:t>
            </a:r>
          </a:p>
        </p:txBody>
      </p:sp>
      <p:sp>
        <p:nvSpPr>
          <p:cNvPr id="29699" name="Rectangle 2">
            <a:extLst>
              <a:ext uri="{FF2B5EF4-FFF2-40B4-BE49-F238E27FC236}">
                <a16:creationId xmlns:a16="http://schemas.microsoft.com/office/drawing/2014/main" id="{FE60A39B-6395-0AAE-CC1A-B6EF7DD20E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/>
              <a:t>   SOBRIETA’</a:t>
            </a:r>
          </a:p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/>
              <a:t>   RELAZIONE</a:t>
            </a:r>
          </a:p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/>
              <a:t>   QUOTIDIANO</a:t>
            </a:r>
          </a:p>
          <a:p>
            <a:pPr eaLnBrk="1" hangingPunct="1">
              <a:buFont typeface="Candara" panose="020E0502030303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/>
              <a:t>Sono i tre pilastri che secondo l’enciclica Laudato Si’ rendono possibile il cambiamento della nostra vita</a:t>
            </a:r>
          </a:p>
        </p:txBody>
      </p:sp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">
            <a:extLst>
              <a:ext uri="{FF2B5EF4-FFF2-40B4-BE49-F238E27FC236}">
                <a16:creationId xmlns:a16="http://schemas.microsoft.com/office/drawing/2014/main" id="{C8B69749-0BD7-5D9C-DBA6-5A8A329BA6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8382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/>
              <a:t>SOBRIETA’</a:t>
            </a:r>
          </a:p>
        </p:txBody>
      </p:sp>
      <p:sp>
        <p:nvSpPr>
          <p:cNvPr id="31747" name="Rectangle 2">
            <a:extLst>
              <a:ext uri="{FF2B5EF4-FFF2-40B4-BE49-F238E27FC236}">
                <a16:creationId xmlns:a16="http://schemas.microsoft.com/office/drawing/2014/main" id="{81FEADE3-D286-B59D-F02E-961D89B0AB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371600"/>
            <a:ext cx="7772400" cy="2819400"/>
          </a:xfrm>
        </p:spPr>
        <p:txBody>
          <a:bodyPr/>
          <a:lstStyle/>
          <a:p>
            <a:pPr eaLnBrk="1" hangingPunct="1">
              <a:spcBef>
                <a:spcPts val="7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2800"/>
              <a:t>La Sobrietà come stile di vita: “Vissuta con libertà e consapevolezza, è liberante.</a:t>
            </a:r>
          </a:p>
          <a:p>
            <a:pPr eaLnBrk="1" hangingPunct="1">
              <a:spcBef>
                <a:spcPts val="7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2800"/>
              <a:t>Non è meno vita, non è bassa intensità, ma tutto il contrario. Si può avere bisogno di poco e vivere molto soprattutto quando si è capaci di trovare soddisfazione negli incontri fraterni,</a:t>
            </a:r>
          </a:p>
        </p:txBody>
      </p:sp>
      <p:pic>
        <p:nvPicPr>
          <p:cNvPr id="31748" name="Picture 3">
            <a:extLst>
              <a:ext uri="{FF2B5EF4-FFF2-40B4-BE49-F238E27FC236}">
                <a16:creationId xmlns:a16="http://schemas.microsoft.com/office/drawing/2014/main" id="{68DA96A8-62C4-319E-0392-57E230F30B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114800"/>
            <a:ext cx="3429000" cy="229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1749" name="Rectangle 4">
            <a:extLst>
              <a:ext uri="{FF2B5EF4-FFF2-40B4-BE49-F238E27FC236}">
                <a16:creationId xmlns:a16="http://schemas.microsoft.com/office/drawing/2014/main" id="{1D9D6581-9A13-4066-1FA3-B9FB9EB60F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4038600"/>
            <a:ext cx="47244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175" indent="-3175">
              <a:spcBef>
                <a:spcPts val="8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1pPr>
            <a:lvl2pPr>
              <a:spcBef>
                <a:spcPts val="7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2pPr>
            <a:lvl3pPr>
              <a:spcBef>
                <a:spcPts val="6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4pPr>
            <a:lvl5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ts val="713"/>
              </a:spcBef>
              <a:buClrTx/>
              <a:buFontTx/>
              <a:buNone/>
            </a:pPr>
            <a:r>
              <a:rPr lang="en-US" altLang="it-IT" sz="2800"/>
              <a:t>nel servizio, nel mettere a frutto i propri carismi, nella musica e nell’arte, nel contatto con la natura, nella preghiera” (LS 223)</a:t>
            </a:r>
          </a:p>
        </p:txBody>
      </p:sp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">
            <a:extLst>
              <a:ext uri="{FF2B5EF4-FFF2-40B4-BE49-F238E27FC236}">
                <a16:creationId xmlns:a16="http://schemas.microsoft.com/office/drawing/2014/main" id="{F0AA4B0A-30F8-39B8-A346-FF872B860CE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/>
              <a:t>RELAZIONE</a:t>
            </a:r>
          </a:p>
        </p:txBody>
      </p:sp>
      <p:sp>
        <p:nvSpPr>
          <p:cNvPr id="33795" name="Rectangle 2">
            <a:extLst>
              <a:ext uri="{FF2B5EF4-FFF2-40B4-BE49-F238E27FC236}">
                <a16:creationId xmlns:a16="http://schemas.microsoft.com/office/drawing/2014/main" id="{74D5B188-F6C3-C401-94A2-CAF98BF4DC4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2057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ts val="7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2800"/>
              <a:t>La relazione, dimensione dove tutto è connesso e collegato:</a:t>
            </a:r>
          </a:p>
          <a:p>
            <a:pPr eaLnBrk="1" hangingPunct="1">
              <a:lnSpc>
                <a:spcPct val="90000"/>
              </a:lnSpc>
              <a:spcBef>
                <a:spcPts val="713"/>
              </a:spcBef>
              <a:buClrTx/>
              <a:buFontTx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2800"/>
              <a:t>   “Che tutto è in relazione, e che la cura autentica della nostra stessa vita e delle nostre relazioni con la natura è inseparabile dalla fraternità,</a:t>
            </a:r>
          </a:p>
        </p:txBody>
      </p:sp>
      <p:pic>
        <p:nvPicPr>
          <p:cNvPr id="33796" name="Picture 3">
            <a:extLst>
              <a:ext uri="{FF2B5EF4-FFF2-40B4-BE49-F238E27FC236}">
                <a16:creationId xmlns:a16="http://schemas.microsoft.com/office/drawing/2014/main" id="{85EC1AF7-2356-CD59-FED6-8E4251A4AF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3727450"/>
            <a:ext cx="4648200" cy="297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3797" name="Rectangle 4">
            <a:extLst>
              <a:ext uri="{FF2B5EF4-FFF2-40B4-BE49-F238E27FC236}">
                <a16:creationId xmlns:a16="http://schemas.microsoft.com/office/drawing/2014/main" id="{F3E761D2-F200-D8BC-D77F-CC30675C0E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6800" y="3733800"/>
            <a:ext cx="3962400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spcBef>
                <a:spcPts val="8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1pPr>
            <a:lvl2pPr>
              <a:spcBef>
                <a:spcPts val="7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2pPr>
            <a:lvl3pPr>
              <a:spcBef>
                <a:spcPts val="6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4pPr>
            <a:lvl5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ts val="713"/>
              </a:spcBef>
              <a:buClrTx/>
              <a:buFontTx/>
              <a:buNone/>
            </a:pPr>
            <a:r>
              <a:rPr lang="en-US" altLang="it-IT" sz="2800"/>
              <a:t>dalla giustizia e dalla fedeltà nei confronti degli altri” </a:t>
            </a:r>
          </a:p>
          <a:p>
            <a:pPr eaLnBrk="1" hangingPunct="1">
              <a:spcBef>
                <a:spcPts val="713"/>
              </a:spcBef>
              <a:buClrTx/>
              <a:buFontTx/>
              <a:buNone/>
            </a:pPr>
            <a:r>
              <a:rPr lang="en-US" altLang="it-IT" sz="2800"/>
              <a:t>   (LS 70)</a:t>
            </a:r>
          </a:p>
        </p:txBody>
      </p:sp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">
            <a:extLst>
              <a:ext uri="{FF2B5EF4-FFF2-40B4-BE49-F238E27FC236}">
                <a16:creationId xmlns:a16="http://schemas.microsoft.com/office/drawing/2014/main" id="{8D96D751-9376-7CA8-9522-D8AE7DF24C9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9144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/>
              <a:t>QUOTIDIANO</a:t>
            </a:r>
          </a:p>
        </p:txBody>
      </p:sp>
      <p:sp>
        <p:nvSpPr>
          <p:cNvPr id="35843" name="Rectangle 2">
            <a:extLst>
              <a:ext uri="{FF2B5EF4-FFF2-40B4-BE49-F238E27FC236}">
                <a16:creationId xmlns:a16="http://schemas.microsoft.com/office/drawing/2014/main" id="{6080DD18-6969-8418-4CB8-345169EC639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2667000"/>
          </a:xfrm>
        </p:spPr>
        <p:txBody>
          <a:bodyPr/>
          <a:lstStyle/>
          <a:p>
            <a:pPr eaLnBrk="1" hangingPunct="1">
              <a:spcBef>
                <a:spcPts val="66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2600"/>
              <a:t>Il quotidiano come concretizzazione del Cambiamento:</a:t>
            </a:r>
          </a:p>
          <a:p>
            <a:pPr eaLnBrk="1" hangingPunct="1">
              <a:spcBef>
                <a:spcPts val="663"/>
              </a:spcBef>
              <a:buClrTx/>
              <a:buFontTx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2600"/>
              <a:t>   “ E’ molto nobile assumere il compito di avere cura del creato con piccole azioni quotidiane, ed è meraviglioso che l’educazione sia capace di motivarle fino a dar forma ad uno stile di vita.</a:t>
            </a:r>
          </a:p>
        </p:txBody>
      </p:sp>
      <p:pic>
        <p:nvPicPr>
          <p:cNvPr id="35844" name="Picture 3">
            <a:extLst>
              <a:ext uri="{FF2B5EF4-FFF2-40B4-BE49-F238E27FC236}">
                <a16:creationId xmlns:a16="http://schemas.microsoft.com/office/drawing/2014/main" id="{B8CCF08B-4035-EECF-BC09-4AF2AC5B7E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4038600"/>
            <a:ext cx="4495800" cy="2247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5845" name="Rectangle 4">
            <a:extLst>
              <a:ext uri="{FF2B5EF4-FFF2-40B4-BE49-F238E27FC236}">
                <a16:creationId xmlns:a16="http://schemas.microsoft.com/office/drawing/2014/main" id="{53200779-E35E-855D-1043-16C2A28ACD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3429000"/>
            <a:ext cx="4495800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42900" indent="-342900">
              <a:spcBef>
                <a:spcPts val="8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1pPr>
            <a:lvl2pPr>
              <a:spcBef>
                <a:spcPts val="7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2pPr>
            <a:lvl3pPr>
              <a:spcBef>
                <a:spcPts val="6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4pPr>
            <a:lvl5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ts val="663"/>
              </a:spcBef>
              <a:buFont typeface="Candara" panose="020E0502030303020204" pitchFamily="34" charset="0"/>
              <a:buChar char="•"/>
            </a:pPr>
            <a:r>
              <a:rPr lang="en-US" altLang="it-IT" sz="2600"/>
              <a:t>L’educazione alla responsabilità ambientale può incoraggiare vari comportamenti che hanno un’incidenza diretta e importante nella cura per l’ambiente” (LS 211)</a:t>
            </a:r>
          </a:p>
        </p:txBody>
      </p:sp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">
            <a:extLst>
              <a:ext uri="{FF2B5EF4-FFF2-40B4-BE49-F238E27FC236}">
                <a16:creationId xmlns:a16="http://schemas.microsoft.com/office/drawing/2014/main" id="{E1C20310-F375-B73E-2911-3F700B12B6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8382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3600"/>
              <a:t>Progetto “La mia tenda è il Creato”</a:t>
            </a:r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6348B0FE-E7FF-AA59-7340-0B8708F055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371600"/>
            <a:ext cx="7772400" cy="4724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/>
              <a:t>Obiettivi:</a:t>
            </a:r>
          </a:p>
          <a:p>
            <a:pPr eaLnBrk="1" hangingPunct="1">
              <a:lnSpc>
                <a:spcPct val="90000"/>
              </a:lnSpc>
              <a:buFont typeface="Candara" panose="020E0502030303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/>
              <a:t>Promuovere la consapevolezza sulla crisi della relazione tra l’uomo e il Creato</a:t>
            </a:r>
          </a:p>
          <a:p>
            <a:pPr eaLnBrk="1" hangingPunct="1">
              <a:lnSpc>
                <a:spcPct val="90000"/>
              </a:lnSpc>
              <a:buFont typeface="Candara" panose="020E0502030303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/>
              <a:t>Sperimentare pratiche di vita quotidiana  e Nuovi stili di vita rispettosi dell‘ambiente</a:t>
            </a:r>
          </a:p>
          <a:p>
            <a:pPr eaLnBrk="1" hangingPunct="1">
              <a:lnSpc>
                <a:spcPct val="90000"/>
              </a:lnSpc>
              <a:buFont typeface="Candara" panose="020E0502030303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/>
              <a:t>Costruire una rete tra persone e realtà associative ed ecclesiali che fungano da laboratorio stabile di relazioni per il cambiamento </a:t>
            </a:r>
          </a:p>
        </p:txBody>
      </p:sp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">
            <a:extLst>
              <a:ext uri="{FF2B5EF4-FFF2-40B4-BE49-F238E27FC236}">
                <a16:creationId xmlns:a16="http://schemas.microsoft.com/office/drawing/2014/main" id="{0B422145-5BC9-E0C2-BA8C-D5FAC560015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3600"/>
              <a:t>Progetto “La mia tenda è il Creato”</a:t>
            </a:r>
          </a:p>
        </p:txBody>
      </p:sp>
      <p:sp>
        <p:nvSpPr>
          <p:cNvPr id="39939" name="Rectangle 2">
            <a:extLst>
              <a:ext uri="{FF2B5EF4-FFF2-40B4-BE49-F238E27FC236}">
                <a16:creationId xmlns:a16="http://schemas.microsoft.com/office/drawing/2014/main" id="{74DBC7E0-E22E-F7F0-32DC-6E9B37089C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752600"/>
            <a:ext cx="5638800" cy="43434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/>
              <a:t>Strumenti:</a:t>
            </a:r>
          </a:p>
          <a:p>
            <a:pPr eaLnBrk="1" hangingPunct="1">
              <a:buFont typeface="Candara" panose="020E0502030303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/>
              <a:t>Corso per Facilitatori Laudato Si’</a:t>
            </a:r>
          </a:p>
          <a:p>
            <a:pPr eaLnBrk="1" hangingPunct="1">
              <a:buFont typeface="Candara" panose="020E0502030303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/>
              <a:t>Mostra “Nuovi Stili di Vita”</a:t>
            </a:r>
          </a:p>
          <a:p>
            <a:pPr eaLnBrk="1" hangingPunct="1">
              <a:buFont typeface="Candara" panose="020E0502030303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/>
              <a:t>Eventi di informazione</a:t>
            </a:r>
          </a:p>
          <a:p>
            <a:pPr eaLnBrk="1" hangingPunct="1">
              <a:buFont typeface="Candara" panose="020E0502030303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/>
              <a:t>Dossier su rivista “Mosaico di Pace”</a:t>
            </a:r>
          </a:p>
        </p:txBody>
      </p:sp>
      <p:pic>
        <p:nvPicPr>
          <p:cNvPr id="39940" name="Picture 3">
            <a:extLst>
              <a:ext uri="{FF2B5EF4-FFF2-40B4-BE49-F238E27FC236}">
                <a16:creationId xmlns:a16="http://schemas.microsoft.com/office/drawing/2014/main" id="{B48E8FA4-18DB-E443-34CB-5BDE89E201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750" y="1447800"/>
            <a:ext cx="2103438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>
            <a:extLst>
              <a:ext uri="{FF2B5EF4-FFF2-40B4-BE49-F238E27FC236}">
                <a16:creationId xmlns:a16="http://schemas.microsoft.com/office/drawing/2014/main" id="{09209178-1B80-EF0F-5612-9D1DE313672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09600"/>
            <a:ext cx="8305800" cy="8382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 sz="3200"/>
              <a:t>Agenda 2030 per lo sviluppo sostenibile, un programma”laico” coerente con la Laudato Si’ </a:t>
            </a:r>
          </a:p>
        </p:txBody>
      </p:sp>
      <p:sp>
        <p:nvSpPr>
          <p:cNvPr id="41987" name="Rectangle 2">
            <a:extLst>
              <a:ext uri="{FF2B5EF4-FFF2-40B4-BE49-F238E27FC236}">
                <a16:creationId xmlns:a16="http://schemas.microsoft.com/office/drawing/2014/main" id="{71633F71-FDE6-C350-11BA-7403CCEB6A0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pic>
        <p:nvPicPr>
          <p:cNvPr id="41988" name="Picture 3">
            <a:extLst>
              <a:ext uri="{FF2B5EF4-FFF2-40B4-BE49-F238E27FC236}">
                <a16:creationId xmlns:a16="http://schemas.microsoft.com/office/drawing/2014/main" id="{DCA12B02-94A6-5211-61F1-B07F1CF9A6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676400"/>
            <a:ext cx="8839200" cy="4494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">
            <a:extLst>
              <a:ext uri="{FF2B5EF4-FFF2-40B4-BE49-F238E27FC236}">
                <a16:creationId xmlns:a16="http://schemas.microsoft.com/office/drawing/2014/main" id="{0924A52E-022C-AE81-8932-EF3CB9B216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3600"/>
              <a:t>Le proposte concrete sugli Stili di Vita:</a:t>
            </a:r>
            <a:br>
              <a:rPr lang="en-US" altLang="it-IT" sz="3600"/>
            </a:br>
            <a:r>
              <a:rPr lang="en-US" altLang="it-IT" sz="3600"/>
              <a:t>i prodotti che acquisti (pannello 6)</a:t>
            </a:r>
          </a:p>
        </p:txBody>
      </p:sp>
      <p:sp>
        <p:nvSpPr>
          <p:cNvPr id="44035" name="Rectangle 2">
            <a:extLst>
              <a:ext uri="{FF2B5EF4-FFF2-40B4-BE49-F238E27FC236}">
                <a16:creationId xmlns:a16="http://schemas.microsoft.com/office/drawing/2014/main" id="{B509A42C-BDAE-0F7C-5E0E-92EC8BAB851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5867400" cy="4114800"/>
          </a:xfrm>
          <a:ln w="9360" cap="flat">
            <a:solidFill>
              <a:srgbClr val="9966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ts val="9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3600"/>
              <a:t>Obiettivo n. 8 Lavoro dignitoso e crescita economica</a:t>
            </a:r>
          </a:p>
          <a:p>
            <a:pPr eaLnBrk="1" hangingPunct="1">
              <a:spcBef>
                <a:spcPts val="913"/>
              </a:spcBef>
              <a:buFont typeface="Candara" panose="020E0502030303020204" pitchFamily="34" charset="0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altLang="it-IT" sz="3600"/>
          </a:p>
          <a:p>
            <a:pPr eaLnBrk="1" hangingPunct="1">
              <a:spcBef>
                <a:spcPts val="9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3600"/>
              <a:t>Obiettivo n. 12 Consumo e </a:t>
            </a:r>
          </a:p>
          <a:p>
            <a:pPr eaLnBrk="1" hangingPunct="1">
              <a:spcBef>
                <a:spcPts val="913"/>
              </a:spcBef>
              <a:buClrTx/>
              <a:buFontTx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3600"/>
              <a:t>    produzione responsabili</a:t>
            </a:r>
          </a:p>
        </p:txBody>
      </p:sp>
      <p:pic>
        <p:nvPicPr>
          <p:cNvPr id="44036" name="Picture 3">
            <a:extLst>
              <a:ext uri="{FF2B5EF4-FFF2-40B4-BE49-F238E27FC236}">
                <a16:creationId xmlns:a16="http://schemas.microsoft.com/office/drawing/2014/main" id="{55A41C83-94E6-7C33-1E43-7128694AE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2057400"/>
            <a:ext cx="1943100" cy="194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4037" name="Picture 4">
            <a:extLst>
              <a:ext uri="{FF2B5EF4-FFF2-40B4-BE49-F238E27FC236}">
                <a16:creationId xmlns:a16="http://schemas.microsoft.com/office/drawing/2014/main" id="{09495816-2410-FB0C-B51A-90A330BDD1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4114800"/>
            <a:ext cx="1981200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1">
            <a:extLst>
              <a:ext uri="{FF2B5EF4-FFF2-40B4-BE49-F238E27FC236}">
                <a16:creationId xmlns:a16="http://schemas.microsoft.com/office/drawing/2014/main" id="{707C2350-EDA8-4371-9CAC-BAC2F63D837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46083" name="Rectangle 2">
            <a:extLst>
              <a:ext uri="{FF2B5EF4-FFF2-40B4-BE49-F238E27FC236}">
                <a16:creationId xmlns:a16="http://schemas.microsoft.com/office/drawing/2014/main" id="{CFFA56E0-0FD2-61A6-6C06-6DE53B49AFF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pic>
        <p:nvPicPr>
          <p:cNvPr id="46084" name="Picture 3">
            <a:extLst>
              <a:ext uri="{FF2B5EF4-FFF2-40B4-BE49-F238E27FC236}">
                <a16:creationId xmlns:a16="http://schemas.microsoft.com/office/drawing/2014/main" id="{0FFDE761-8250-6A14-C9B5-2FBA77AE33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533400"/>
            <a:ext cx="7696200" cy="564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1">
            <a:extLst>
              <a:ext uri="{FF2B5EF4-FFF2-40B4-BE49-F238E27FC236}">
                <a16:creationId xmlns:a16="http://schemas.microsoft.com/office/drawing/2014/main" id="{C19FA1C1-B890-1A17-821F-9875D90C32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48131" name="Rectangle 2">
            <a:extLst>
              <a:ext uri="{FF2B5EF4-FFF2-40B4-BE49-F238E27FC236}">
                <a16:creationId xmlns:a16="http://schemas.microsoft.com/office/drawing/2014/main" id="{75ABAE46-A014-118F-3A8E-F11A36A5AC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pic>
        <p:nvPicPr>
          <p:cNvPr id="48132" name="Picture 3">
            <a:extLst>
              <a:ext uri="{FF2B5EF4-FFF2-40B4-BE49-F238E27FC236}">
                <a16:creationId xmlns:a16="http://schemas.microsoft.com/office/drawing/2014/main" id="{36F2C342-EA36-3CF9-E535-9A33493BAC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609600"/>
            <a:ext cx="5500688" cy="624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1">
            <a:extLst>
              <a:ext uri="{FF2B5EF4-FFF2-40B4-BE49-F238E27FC236}">
                <a16:creationId xmlns:a16="http://schemas.microsoft.com/office/drawing/2014/main" id="{E87092FB-6C46-9F8B-B043-5027231698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50179" name="Rectangle 2">
            <a:extLst>
              <a:ext uri="{FF2B5EF4-FFF2-40B4-BE49-F238E27FC236}">
                <a16:creationId xmlns:a16="http://schemas.microsoft.com/office/drawing/2014/main" id="{7C15618C-C121-A50A-0C0C-00E1CFFF036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pic>
        <p:nvPicPr>
          <p:cNvPr id="50180" name="Picture 3">
            <a:extLst>
              <a:ext uri="{FF2B5EF4-FFF2-40B4-BE49-F238E27FC236}">
                <a16:creationId xmlns:a16="http://schemas.microsoft.com/office/drawing/2014/main" id="{1494E20F-3A23-E108-827B-1EF8F7C740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09600"/>
            <a:ext cx="6934200" cy="568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1">
            <a:extLst>
              <a:ext uri="{FF2B5EF4-FFF2-40B4-BE49-F238E27FC236}">
                <a16:creationId xmlns:a16="http://schemas.microsoft.com/office/drawing/2014/main" id="{F3941FC1-728B-57DE-51A4-12C3678DCB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3600"/>
              <a:t>Le proposte concrete sugli Stili di Vita:</a:t>
            </a:r>
            <a:br>
              <a:rPr lang="en-US" altLang="it-IT" sz="3600"/>
            </a:br>
            <a:r>
              <a:rPr lang="en-US" altLang="it-IT" sz="3600"/>
              <a:t>Il modo in cui ti alimenti (pannello 7)</a:t>
            </a:r>
          </a:p>
        </p:txBody>
      </p:sp>
      <p:sp>
        <p:nvSpPr>
          <p:cNvPr id="52227" name="Rectangle 2">
            <a:extLst>
              <a:ext uri="{FF2B5EF4-FFF2-40B4-BE49-F238E27FC236}">
                <a16:creationId xmlns:a16="http://schemas.microsoft.com/office/drawing/2014/main" id="{40DB7849-61A8-34F2-09F8-ABF40038A8C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5867400" cy="4114800"/>
          </a:xfrm>
          <a:ln w="9360" cap="flat">
            <a:solidFill>
              <a:srgbClr val="9966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/>
              <a:t>Obiettivo n. 2 Fame zero</a:t>
            </a:r>
          </a:p>
          <a:p>
            <a:pPr eaLnBrk="1" hangingPunct="1"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/>
              <a:t>Obiettivo n. 3 Salute e Benessere</a:t>
            </a:r>
          </a:p>
          <a:p>
            <a:pPr eaLnBrk="1" hangingPunct="1"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/>
              <a:t>Obiettivo n. 12 Consumo e </a:t>
            </a:r>
          </a:p>
          <a:p>
            <a:pPr eaLnBrk="1" hangingPunct="1">
              <a:buClrTx/>
              <a:buFontTx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/>
              <a:t>    produzione responsabili</a:t>
            </a:r>
          </a:p>
        </p:txBody>
      </p:sp>
      <p:pic>
        <p:nvPicPr>
          <p:cNvPr id="52228" name="Picture 3">
            <a:extLst>
              <a:ext uri="{FF2B5EF4-FFF2-40B4-BE49-F238E27FC236}">
                <a16:creationId xmlns:a16="http://schemas.microsoft.com/office/drawing/2014/main" id="{B7E49BBF-CAA9-3D9A-6CAC-12A318A04B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2057400"/>
            <a:ext cx="1943100" cy="194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2229" name="Picture 4">
            <a:extLst>
              <a:ext uri="{FF2B5EF4-FFF2-40B4-BE49-F238E27FC236}">
                <a16:creationId xmlns:a16="http://schemas.microsoft.com/office/drawing/2014/main" id="{FA0A16D1-7920-3722-B4C2-A02AC03FA6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4114800"/>
            <a:ext cx="1943100" cy="194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1">
            <a:extLst>
              <a:ext uri="{FF2B5EF4-FFF2-40B4-BE49-F238E27FC236}">
                <a16:creationId xmlns:a16="http://schemas.microsoft.com/office/drawing/2014/main" id="{CC72F287-EE3D-9272-3DBB-1C07A8DF6AF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br>
              <a:rPr lang="it-IT" altLang="it-IT"/>
            </a:br>
            <a:endParaRPr lang="it-IT" altLang="it-IT"/>
          </a:p>
        </p:txBody>
      </p:sp>
      <p:sp>
        <p:nvSpPr>
          <p:cNvPr id="54275" name="Rectangle 2">
            <a:extLst>
              <a:ext uri="{FF2B5EF4-FFF2-40B4-BE49-F238E27FC236}">
                <a16:creationId xmlns:a16="http://schemas.microsoft.com/office/drawing/2014/main" id="{7040E139-9220-43D9-0AC7-58BB599BD8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pic>
        <p:nvPicPr>
          <p:cNvPr id="54276" name="Picture 3">
            <a:extLst>
              <a:ext uri="{FF2B5EF4-FFF2-40B4-BE49-F238E27FC236}">
                <a16:creationId xmlns:a16="http://schemas.microsoft.com/office/drawing/2014/main" id="{F51781E1-71C8-2FA1-55B4-88BD523113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609600"/>
            <a:ext cx="6934200" cy="596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1">
            <a:extLst>
              <a:ext uri="{FF2B5EF4-FFF2-40B4-BE49-F238E27FC236}">
                <a16:creationId xmlns:a16="http://schemas.microsoft.com/office/drawing/2014/main" id="{7B78C2EF-9A26-BC59-C8A6-2BC961FB491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56323" name="Rectangle 2">
            <a:extLst>
              <a:ext uri="{FF2B5EF4-FFF2-40B4-BE49-F238E27FC236}">
                <a16:creationId xmlns:a16="http://schemas.microsoft.com/office/drawing/2014/main" id="{595F6189-5FAB-593D-F51F-E58109CD894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pic>
        <p:nvPicPr>
          <p:cNvPr id="56324" name="Picture 3">
            <a:extLst>
              <a:ext uri="{FF2B5EF4-FFF2-40B4-BE49-F238E27FC236}">
                <a16:creationId xmlns:a16="http://schemas.microsoft.com/office/drawing/2014/main" id="{BAF95437-A7DC-487A-E98C-0C5716423D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625475"/>
            <a:ext cx="6553200" cy="586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1">
            <a:extLst>
              <a:ext uri="{FF2B5EF4-FFF2-40B4-BE49-F238E27FC236}">
                <a16:creationId xmlns:a16="http://schemas.microsoft.com/office/drawing/2014/main" id="{1D6216ED-CD67-4938-3713-1A06DF064F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58371" name="Rectangle 2">
            <a:extLst>
              <a:ext uri="{FF2B5EF4-FFF2-40B4-BE49-F238E27FC236}">
                <a16:creationId xmlns:a16="http://schemas.microsoft.com/office/drawing/2014/main" id="{E19C699E-2719-86B8-B096-EC824BEF6C6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pic>
        <p:nvPicPr>
          <p:cNvPr id="58372" name="Picture 3">
            <a:extLst>
              <a:ext uri="{FF2B5EF4-FFF2-40B4-BE49-F238E27FC236}">
                <a16:creationId xmlns:a16="http://schemas.microsoft.com/office/drawing/2014/main" id="{BFE3023A-E089-BFAF-2093-CC8A9BECE3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905000"/>
            <a:ext cx="8089900" cy="3960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1">
            <a:extLst>
              <a:ext uri="{FF2B5EF4-FFF2-40B4-BE49-F238E27FC236}">
                <a16:creationId xmlns:a16="http://schemas.microsoft.com/office/drawing/2014/main" id="{4C91C314-D3C3-1324-7CD9-186AE835C90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09600"/>
            <a:ext cx="8305800" cy="11430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 sz="3600"/>
              <a:t>Le proposte concrete sugli Stili di Vita:</a:t>
            </a:r>
            <a:br>
              <a:rPr lang="it-IT" altLang="it-IT" sz="3600"/>
            </a:br>
            <a:r>
              <a:rPr lang="it-IT" altLang="it-IT" sz="3600"/>
              <a:t>L’energia e l’acqua che consumi (pann. 8)</a:t>
            </a:r>
          </a:p>
        </p:txBody>
      </p:sp>
      <p:sp>
        <p:nvSpPr>
          <p:cNvPr id="60419" name="Rectangle 2">
            <a:extLst>
              <a:ext uri="{FF2B5EF4-FFF2-40B4-BE49-F238E27FC236}">
                <a16:creationId xmlns:a16="http://schemas.microsoft.com/office/drawing/2014/main" id="{C369E4AE-D945-C24B-A196-1EB8A25D229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5867400" cy="4114800"/>
          </a:xfrm>
          <a:ln w="9360" cap="flat">
            <a:solidFill>
              <a:srgbClr val="9966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ts val="9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3600"/>
              <a:t>Obiettivo n. 6 Acqua Pulita e Igiene</a:t>
            </a:r>
          </a:p>
          <a:p>
            <a:pPr eaLnBrk="1" hangingPunct="1">
              <a:spcBef>
                <a:spcPts val="9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3600"/>
              <a:t>Obiettivo n. 7 Energia pulita e accessibile</a:t>
            </a:r>
          </a:p>
          <a:p>
            <a:pPr eaLnBrk="1" hangingPunct="1">
              <a:spcBef>
                <a:spcPts val="9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3600"/>
              <a:t>Obiettivo n. 13 Agire per il Clima</a:t>
            </a:r>
          </a:p>
        </p:txBody>
      </p:sp>
      <p:pic>
        <p:nvPicPr>
          <p:cNvPr id="60420" name="Picture 3">
            <a:extLst>
              <a:ext uri="{FF2B5EF4-FFF2-40B4-BE49-F238E27FC236}">
                <a16:creationId xmlns:a16="http://schemas.microsoft.com/office/drawing/2014/main" id="{85063596-E894-E5E5-E455-2836B019C6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2057400"/>
            <a:ext cx="1943100" cy="194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0421" name="Picture 4">
            <a:extLst>
              <a:ext uri="{FF2B5EF4-FFF2-40B4-BE49-F238E27FC236}">
                <a16:creationId xmlns:a16="http://schemas.microsoft.com/office/drawing/2014/main" id="{7FE9FA09-B342-EA31-B5BA-7885BA0589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4114800"/>
            <a:ext cx="1943100" cy="194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1">
            <a:extLst>
              <a:ext uri="{FF2B5EF4-FFF2-40B4-BE49-F238E27FC236}">
                <a16:creationId xmlns:a16="http://schemas.microsoft.com/office/drawing/2014/main" id="{0D794E23-5C90-D826-A012-66E1FD1F63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62467" name="Rectangle 2">
            <a:extLst>
              <a:ext uri="{FF2B5EF4-FFF2-40B4-BE49-F238E27FC236}">
                <a16:creationId xmlns:a16="http://schemas.microsoft.com/office/drawing/2014/main" id="{0D463CEA-F58E-1D24-9820-12E288DEF2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pic>
        <p:nvPicPr>
          <p:cNvPr id="62468" name="Picture 3">
            <a:extLst>
              <a:ext uri="{FF2B5EF4-FFF2-40B4-BE49-F238E27FC236}">
                <a16:creationId xmlns:a16="http://schemas.microsoft.com/office/drawing/2014/main" id="{016B626A-A00E-E077-1577-F5B883F3CE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685800"/>
            <a:ext cx="5549900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1">
            <a:extLst>
              <a:ext uri="{FF2B5EF4-FFF2-40B4-BE49-F238E27FC236}">
                <a16:creationId xmlns:a16="http://schemas.microsoft.com/office/drawing/2014/main" id="{B46F6FB6-22ED-CFEC-753D-23FBAA1A547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64515" name="Rectangle 2">
            <a:extLst>
              <a:ext uri="{FF2B5EF4-FFF2-40B4-BE49-F238E27FC236}">
                <a16:creationId xmlns:a16="http://schemas.microsoft.com/office/drawing/2014/main" id="{28A67B4C-8DA5-DE12-5ABD-A0A7B0DFC1A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pic>
        <p:nvPicPr>
          <p:cNvPr id="64516" name="Picture 3">
            <a:extLst>
              <a:ext uri="{FF2B5EF4-FFF2-40B4-BE49-F238E27FC236}">
                <a16:creationId xmlns:a16="http://schemas.microsoft.com/office/drawing/2014/main" id="{4C28FBAD-6F47-C1F0-9F6B-C4B47AD72D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990600"/>
            <a:ext cx="8839200" cy="4395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1">
            <a:extLst>
              <a:ext uri="{FF2B5EF4-FFF2-40B4-BE49-F238E27FC236}">
                <a16:creationId xmlns:a16="http://schemas.microsoft.com/office/drawing/2014/main" id="{F70CD00C-F2AD-243F-4033-7040DE5ABD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66563" name="Rectangle 2">
            <a:extLst>
              <a:ext uri="{FF2B5EF4-FFF2-40B4-BE49-F238E27FC236}">
                <a16:creationId xmlns:a16="http://schemas.microsoft.com/office/drawing/2014/main" id="{518912ED-B810-5966-48AE-FEA402AA95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pic>
        <p:nvPicPr>
          <p:cNvPr id="66564" name="Picture 3">
            <a:extLst>
              <a:ext uri="{FF2B5EF4-FFF2-40B4-BE49-F238E27FC236}">
                <a16:creationId xmlns:a16="http://schemas.microsoft.com/office/drawing/2014/main" id="{F4D84E8F-5D67-6373-5ED4-CB513CD732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9200"/>
            <a:ext cx="9144000" cy="463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1">
            <a:extLst>
              <a:ext uri="{FF2B5EF4-FFF2-40B4-BE49-F238E27FC236}">
                <a16:creationId xmlns:a16="http://schemas.microsoft.com/office/drawing/2014/main" id="{3FC9CDCD-949A-5451-DBDA-1E9F936062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09600"/>
            <a:ext cx="8305800" cy="11430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 sz="3600"/>
              <a:t>Le proposte concrete sugli Stili di Vita:</a:t>
            </a:r>
            <a:br>
              <a:rPr lang="it-IT" altLang="it-IT" sz="3600"/>
            </a:br>
            <a:r>
              <a:rPr lang="it-IT" altLang="it-IT" sz="3600"/>
              <a:t>I rifiuti che produci (pann. 9)</a:t>
            </a:r>
          </a:p>
        </p:txBody>
      </p:sp>
      <p:sp>
        <p:nvSpPr>
          <p:cNvPr id="68611" name="Rectangle 2">
            <a:extLst>
              <a:ext uri="{FF2B5EF4-FFF2-40B4-BE49-F238E27FC236}">
                <a16:creationId xmlns:a16="http://schemas.microsoft.com/office/drawing/2014/main" id="{3A1A7C20-3F5D-255A-D93A-8D710FCF7B4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5867400" cy="4114800"/>
          </a:xfrm>
          <a:ln w="9360" cap="flat">
            <a:solidFill>
              <a:srgbClr val="9966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ts val="9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3600"/>
              <a:t>Obiettivo n. 14 La vita sott’acqua</a:t>
            </a:r>
          </a:p>
          <a:p>
            <a:pPr eaLnBrk="1" hangingPunct="1">
              <a:spcBef>
                <a:spcPts val="913"/>
              </a:spcBef>
              <a:buFont typeface="Candara" panose="020E0502030303020204" pitchFamily="34" charset="0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altLang="it-IT" sz="3600"/>
          </a:p>
          <a:p>
            <a:pPr eaLnBrk="1" hangingPunct="1">
              <a:spcBef>
                <a:spcPts val="9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3600"/>
              <a:t>Obiettivo n. 15 La vita sulla terra</a:t>
            </a:r>
          </a:p>
        </p:txBody>
      </p:sp>
      <p:pic>
        <p:nvPicPr>
          <p:cNvPr id="68612" name="Picture 3">
            <a:extLst>
              <a:ext uri="{FF2B5EF4-FFF2-40B4-BE49-F238E27FC236}">
                <a16:creationId xmlns:a16="http://schemas.microsoft.com/office/drawing/2014/main" id="{922FB9AE-670B-656B-2746-81B27C8152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2057400"/>
            <a:ext cx="1943100" cy="194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8613" name="Picture 4">
            <a:extLst>
              <a:ext uri="{FF2B5EF4-FFF2-40B4-BE49-F238E27FC236}">
                <a16:creationId xmlns:a16="http://schemas.microsoft.com/office/drawing/2014/main" id="{2965398E-9D45-DE87-C4E5-7FB19EF637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4114800"/>
            <a:ext cx="1943100" cy="194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1">
            <a:extLst>
              <a:ext uri="{FF2B5EF4-FFF2-40B4-BE49-F238E27FC236}">
                <a16:creationId xmlns:a16="http://schemas.microsoft.com/office/drawing/2014/main" id="{ED0E9E0D-81EF-9278-44D7-AA7FDC3328B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70659" name="Rectangle 2">
            <a:extLst>
              <a:ext uri="{FF2B5EF4-FFF2-40B4-BE49-F238E27FC236}">
                <a16:creationId xmlns:a16="http://schemas.microsoft.com/office/drawing/2014/main" id="{AC6FB6D7-D071-6883-51F0-449842FF783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pic>
        <p:nvPicPr>
          <p:cNvPr id="70660" name="Picture 3">
            <a:extLst>
              <a:ext uri="{FF2B5EF4-FFF2-40B4-BE49-F238E27FC236}">
                <a16:creationId xmlns:a16="http://schemas.microsoft.com/office/drawing/2014/main" id="{F8891AC4-AB54-3AF2-C8EB-D024388012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533400"/>
            <a:ext cx="5548313" cy="632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1">
            <a:extLst>
              <a:ext uri="{FF2B5EF4-FFF2-40B4-BE49-F238E27FC236}">
                <a16:creationId xmlns:a16="http://schemas.microsoft.com/office/drawing/2014/main" id="{9C308E3E-C2D5-66C9-37B5-C7167D2BD7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72707" name="Rectangle 2">
            <a:extLst>
              <a:ext uri="{FF2B5EF4-FFF2-40B4-BE49-F238E27FC236}">
                <a16:creationId xmlns:a16="http://schemas.microsoft.com/office/drawing/2014/main" id="{ABD1B5B7-57E9-73F9-A0C6-C91629B739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pic>
        <p:nvPicPr>
          <p:cNvPr id="72708" name="Picture 3">
            <a:extLst>
              <a:ext uri="{FF2B5EF4-FFF2-40B4-BE49-F238E27FC236}">
                <a16:creationId xmlns:a16="http://schemas.microsoft.com/office/drawing/2014/main" id="{EFCA71FB-021D-910C-FA4A-6F831F8EA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685800"/>
            <a:ext cx="6169025" cy="617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1">
            <a:extLst>
              <a:ext uri="{FF2B5EF4-FFF2-40B4-BE49-F238E27FC236}">
                <a16:creationId xmlns:a16="http://schemas.microsoft.com/office/drawing/2014/main" id="{648A7952-A05A-0724-00E0-098CDAAB64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09600"/>
            <a:ext cx="8305800" cy="11430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3200"/>
              <a:t>Le proposte concrete sugli Stili di Vita:</a:t>
            </a:r>
            <a:br>
              <a:rPr lang="en-US" altLang="it-IT" sz="3200"/>
            </a:br>
            <a:r>
              <a:rPr lang="en-US" altLang="it-IT" sz="3200"/>
              <a:t>Le tue relazioni con l’economia e la società (pannello 10)</a:t>
            </a:r>
          </a:p>
        </p:txBody>
      </p:sp>
      <p:sp>
        <p:nvSpPr>
          <p:cNvPr id="74755" name="Rectangle 2">
            <a:extLst>
              <a:ext uri="{FF2B5EF4-FFF2-40B4-BE49-F238E27FC236}">
                <a16:creationId xmlns:a16="http://schemas.microsoft.com/office/drawing/2014/main" id="{8E83ED68-58C6-9F4B-7F5C-7B72A09651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5867400" cy="4114800"/>
          </a:xfrm>
          <a:ln w="9360" cap="flat">
            <a:solidFill>
              <a:srgbClr val="9966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ts val="9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3600"/>
              <a:t>Obiettivo n. 10 Ridurre le disuguaglianze</a:t>
            </a:r>
          </a:p>
          <a:p>
            <a:pPr eaLnBrk="1" hangingPunct="1">
              <a:spcBef>
                <a:spcPts val="9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3600"/>
              <a:t>Obiettivo n. 11 Città e Comunità sostenibili</a:t>
            </a:r>
          </a:p>
          <a:p>
            <a:pPr eaLnBrk="1" hangingPunct="1">
              <a:spcBef>
                <a:spcPts val="9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3600"/>
              <a:t>Obiettivo n. 16 Pace, Giustizia e Istituzioni Solide</a:t>
            </a:r>
          </a:p>
        </p:txBody>
      </p:sp>
      <p:pic>
        <p:nvPicPr>
          <p:cNvPr id="74756" name="Picture 3">
            <a:extLst>
              <a:ext uri="{FF2B5EF4-FFF2-40B4-BE49-F238E27FC236}">
                <a16:creationId xmlns:a16="http://schemas.microsoft.com/office/drawing/2014/main" id="{CBDC3A2E-46D5-1F69-0DDC-3E21D3CA4F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1905000"/>
            <a:ext cx="205740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4757" name="Picture 4">
            <a:extLst>
              <a:ext uri="{FF2B5EF4-FFF2-40B4-BE49-F238E27FC236}">
                <a16:creationId xmlns:a16="http://schemas.microsoft.com/office/drawing/2014/main" id="{AA1ACFBB-F802-9755-A9AB-CAB9A60006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4038600"/>
            <a:ext cx="205740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1">
            <a:extLst>
              <a:ext uri="{FF2B5EF4-FFF2-40B4-BE49-F238E27FC236}">
                <a16:creationId xmlns:a16="http://schemas.microsoft.com/office/drawing/2014/main" id="{3F9A09DD-B7AF-3C7C-5022-3CD55918354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76803" name="Rectangle 2">
            <a:extLst>
              <a:ext uri="{FF2B5EF4-FFF2-40B4-BE49-F238E27FC236}">
                <a16:creationId xmlns:a16="http://schemas.microsoft.com/office/drawing/2014/main" id="{10FE317D-13B8-6037-57C2-6077D5E325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pic>
        <p:nvPicPr>
          <p:cNvPr id="76804" name="Picture 3">
            <a:extLst>
              <a:ext uri="{FF2B5EF4-FFF2-40B4-BE49-F238E27FC236}">
                <a16:creationId xmlns:a16="http://schemas.microsoft.com/office/drawing/2014/main" id="{FFCF6618-C40C-72E4-C14F-5924960470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625475"/>
            <a:ext cx="6858000" cy="6119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1">
            <a:extLst>
              <a:ext uri="{FF2B5EF4-FFF2-40B4-BE49-F238E27FC236}">
                <a16:creationId xmlns:a16="http://schemas.microsoft.com/office/drawing/2014/main" id="{73E62748-9034-67C2-8478-B751BE78081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78851" name="Rectangle 2">
            <a:extLst>
              <a:ext uri="{FF2B5EF4-FFF2-40B4-BE49-F238E27FC236}">
                <a16:creationId xmlns:a16="http://schemas.microsoft.com/office/drawing/2014/main" id="{F00A547A-3DD6-2950-611F-8FD526097C6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pic>
        <p:nvPicPr>
          <p:cNvPr id="78852" name="Picture 3">
            <a:extLst>
              <a:ext uri="{FF2B5EF4-FFF2-40B4-BE49-F238E27FC236}">
                <a16:creationId xmlns:a16="http://schemas.microsoft.com/office/drawing/2014/main" id="{ADFDFCDC-E1CE-AAB2-D946-3C6F7DC52C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9600"/>
            <a:ext cx="9144000" cy="5465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1">
            <a:extLst>
              <a:ext uri="{FF2B5EF4-FFF2-40B4-BE49-F238E27FC236}">
                <a16:creationId xmlns:a16="http://schemas.microsoft.com/office/drawing/2014/main" id="{4B25B79B-F4C9-2484-4AD6-B5FA303AC3C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80899" name="Rectangle 2">
            <a:extLst>
              <a:ext uri="{FF2B5EF4-FFF2-40B4-BE49-F238E27FC236}">
                <a16:creationId xmlns:a16="http://schemas.microsoft.com/office/drawing/2014/main" id="{9BFBAA8F-C969-56E5-0D63-B95AB2991A7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pic>
        <p:nvPicPr>
          <p:cNvPr id="80900" name="Picture 3">
            <a:extLst>
              <a:ext uri="{FF2B5EF4-FFF2-40B4-BE49-F238E27FC236}">
                <a16:creationId xmlns:a16="http://schemas.microsoft.com/office/drawing/2014/main" id="{998199F1-E7D5-EF40-4551-885D077C01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9200"/>
            <a:ext cx="9144000" cy="4849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1">
            <a:extLst>
              <a:ext uri="{FF2B5EF4-FFF2-40B4-BE49-F238E27FC236}">
                <a16:creationId xmlns:a16="http://schemas.microsoft.com/office/drawing/2014/main" id="{02B4AE1F-F3EC-A457-028F-4E7EB39BC3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9906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/>
              <a:t>Indirizzi utili</a:t>
            </a:r>
          </a:p>
        </p:txBody>
      </p:sp>
      <p:sp>
        <p:nvSpPr>
          <p:cNvPr id="82947" name="Rectangle 2">
            <a:extLst>
              <a:ext uri="{FF2B5EF4-FFF2-40B4-BE49-F238E27FC236}">
                <a16:creationId xmlns:a16="http://schemas.microsoft.com/office/drawing/2014/main" id="{C2EBE89A-F0C9-A695-0408-A75EA75DE65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33400" y="1447800"/>
            <a:ext cx="8229600" cy="4191000"/>
          </a:xfrm>
        </p:spPr>
        <p:txBody>
          <a:bodyPr/>
          <a:lstStyle/>
          <a:p>
            <a:pPr eaLnBrk="1" hangingPunct="1">
              <a:spcBef>
                <a:spcPts val="7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 sz="2800"/>
              <a:t>Movimento Cattolico Mondiale per il clima  https://catholicclimatemovement.global/it/</a:t>
            </a:r>
          </a:p>
          <a:p>
            <a:pPr eaLnBrk="1" hangingPunct="1">
              <a:spcBef>
                <a:spcPts val="7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 sz="2800"/>
              <a:t>Associazione Casa Comune https://www.casacomunelaudatoqui.org</a:t>
            </a:r>
          </a:p>
          <a:p>
            <a:pPr eaLnBrk="1" hangingPunct="1">
              <a:spcBef>
                <a:spcPts val="7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 sz="2800"/>
              <a:t>Associazione Laudato Si’ </a:t>
            </a:r>
            <a:br>
              <a:rPr lang="it-IT" altLang="it-IT" sz="2800"/>
            </a:br>
            <a:r>
              <a:rPr lang="it-IT" altLang="it-IT" sz="2800"/>
              <a:t>https://www.laudatosi-alleanza-clima-terra-giustizia-sociale.it/</a:t>
            </a:r>
          </a:p>
          <a:p>
            <a:pPr eaLnBrk="1" hangingPunct="1">
              <a:spcBef>
                <a:spcPts val="7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 sz="2800"/>
              <a:t>www.bilancidigiustizia.it</a:t>
            </a:r>
          </a:p>
        </p:txBody>
      </p:sp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1">
            <a:extLst>
              <a:ext uri="{FF2B5EF4-FFF2-40B4-BE49-F238E27FC236}">
                <a16:creationId xmlns:a16="http://schemas.microsoft.com/office/drawing/2014/main" id="{3D92D863-F1F1-6BF5-FF16-578EDA0B47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9906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/>
              <a:t>Bibliografia</a:t>
            </a:r>
          </a:p>
        </p:txBody>
      </p:sp>
      <p:sp>
        <p:nvSpPr>
          <p:cNvPr id="84995" name="Rectangle 2">
            <a:extLst>
              <a:ext uri="{FF2B5EF4-FFF2-40B4-BE49-F238E27FC236}">
                <a16:creationId xmlns:a16="http://schemas.microsoft.com/office/drawing/2014/main" id="{E316B856-64B5-E281-21BC-769FC06A673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33400" y="1447800"/>
            <a:ext cx="8229600" cy="4191000"/>
          </a:xfrm>
        </p:spPr>
        <p:txBody>
          <a:bodyPr/>
          <a:lstStyle/>
          <a:p>
            <a:pPr eaLnBrk="1" hangingPunct="1">
              <a:spcBef>
                <a:spcPts val="6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 sz="2400"/>
              <a:t>Focsiv, </a:t>
            </a:r>
            <a:r>
              <a:rPr lang="it-IT" altLang="it-IT" sz="2400" i="1"/>
              <a:t>La  Nuova Guida per comunità e parrocchie sull’ecologia integrale</a:t>
            </a:r>
            <a:r>
              <a:rPr lang="it-IT" altLang="it-IT" sz="2400"/>
              <a:t> www.focsiv.it</a:t>
            </a:r>
          </a:p>
          <a:p>
            <a:pPr eaLnBrk="1" hangingPunct="1">
              <a:spcBef>
                <a:spcPts val="6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 sz="2400" i="1"/>
              <a:t>Niente di questo mondo ci risulta indifferente. Un’alleanza per il Clima, la Terra e la Giustizia Sociale</a:t>
            </a:r>
            <a:br>
              <a:rPr lang="it-IT" altLang="it-IT" sz="2400" i="1"/>
            </a:br>
            <a:r>
              <a:rPr lang="it-IT" altLang="it-IT" sz="2400"/>
              <a:t>a cura Associazione Laudato Si’ - Libro/ eBook: di Daniela Padoan</a:t>
            </a:r>
          </a:p>
          <a:p>
            <a:pPr eaLnBrk="1" hangingPunct="1">
              <a:spcBef>
                <a:spcPts val="6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 sz="2400"/>
              <a:t>Tavolo interdicasteriale della Santa Sede sull’ecologia integrale, </a:t>
            </a:r>
            <a:r>
              <a:rPr lang="it-IT" altLang="it-IT" sz="2400" i="1"/>
              <a:t>In Cammino per la Cura della Casa Comune</a:t>
            </a:r>
            <a:r>
              <a:rPr lang="it-IT" altLang="it-IT" sz="2400"/>
              <a:t>, Editrice Vaticana</a:t>
            </a:r>
          </a:p>
          <a:p>
            <a:pPr eaLnBrk="1" hangingPunct="1">
              <a:spcBef>
                <a:spcPts val="613"/>
              </a:spcBef>
              <a:buFont typeface="Candara" panose="020E0502030303020204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 sz="2400"/>
              <a:t>Giuseppe De Marzo, </a:t>
            </a:r>
            <a:r>
              <a:rPr lang="it-IT" altLang="it-IT" sz="2400" i="1"/>
              <a:t>Per Amore della Terra</a:t>
            </a:r>
            <a:r>
              <a:rPr lang="it-IT" altLang="it-IT" sz="2400"/>
              <a:t>, Ed. Castelvecchi</a:t>
            </a:r>
          </a:p>
        </p:txBody>
      </p:sp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">
            <a:extLst>
              <a:ext uri="{FF2B5EF4-FFF2-40B4-BE49-F238E27FC236}">
                <a16:creationId xmlns:a16="http://schemas.microsoft.com/office/drawing/2014/main" id="{40CC236E-5327-7052-1F69-BAA9A7C475C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87043" name="Rectangle 2">
            <a:extLst>
              <a:ext uri="{FF2B5EF4-FFF2-40B4-BE49-F238E27FC236}">
                <a16:creationId xmlns:a16="http://schemas.microsoft.com/office/drawing/2014/main" id="{2333C435-F97C-6331-A735-44F8FB6F3AD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eaLnBrk="1" hangingPunct="1">
              <a:buFont typeface="Candara" panose="020E0502030303020204" pitchFamily="34" charset="0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altLang="it-IT"/>
          </a:p>
          <a:p>
            <a:pPr algn="ctr" eaLnBrk="1" hangingPunct="1">
              <a:spcBef>
                <a:spcPts val="1213"/>
              </a:spcBef>
              <a:buClrTx/>
              <a:buFontTx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it-IT" sz="4800" b="1">
                <a:solidFill>
                  <a:srgbClr val="0000FF"/>
                </a:solidFill>
              </a:rPr>
              <a:t>Grazie!</a:t>
            </a:r>
          </a:p>
          <a:p>
            <a:pPr eaLnBrk="1" hangingPunct="1">
              <a:spcBef>
                <a:spcPts val="1213"/>
              </a:spcBef>
              <a:buClr>
                <a:srgbClr val="0000FF"/>
              </a:buClr>
              <a:buFont typeface="Candara" panose="020E0502030303020204" pitchFamily="34" charset="0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altLang="it-IT" sz="4800" b="1">
              <a:solidFill>
                <a:srgbClr val="0000FF"/>
              </a:solidFill>
            </a:endParaRPr>
          </a:p>
        </p:txBody>
      </p:sp>
      <p:pic>
        <p:nvPicPr>
          <p:cNvPr id="87044" name="Picture 3">
            <a:extLst>
              <a:ext uri="{FF2B5EF4-FFF2-40B4-BE49-F238E27FC236}">
                <a16:creationId xmlns:a16="http://schemas.microsoft.com/office/drawing/2014/main" id="{9C1B6C7C-E4B7-C7A0-3906-419AE34848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1143000"/>
            <a:ext cx="3489325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7045" name="Rectangle 4">
            <a:extLst>
              <a:ext uri="{FF2B5EF4-FFF2-40B4-BE49-F238E27FC236}">
                <a16:creationId xmlns:a16="http://schemas.microsoft.com/office/drawing/2014/main" id="{3A829FB4-BFA0-7C74-CD7E-AF527F99ED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7600" y="5181600"/>
            <a:ext cx="2284413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spcBef>
                <a:spcPts val="8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1pPr>
            <a:lvl2pPr>
              <a:spcBef>
                <a:spcPts val="7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2pPr>
            <a:lvl3pPr>
              <a:spcBef>
                <a:spcPts val="6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3pPr>
            <a:lvl4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4pPr>
            <a:lvl5pPr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ts val="5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Candara" panose="020E050203030302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ts val="1213"/>
              </a:spcBef>
              <a:buClrTx/>
              <a:buFontTx/>
              <a:buNone/>
            </a:pPr>
            <a:r>
              <a:rPr lang="en-US" altLang="it-IT" sz="4800" b="1">
                <a:solidFill>
                  <a:srgbClr val="0000FF"/>
                </a:solidFill>
              </a:rPr>
              <a:t>Grazie!</a:t>
            </a:r>
          </a:p>
        </p:txBody>
      </p:sp>
    </p:spTree>
  </p:cSld>
  <p:clrMapOvr>
    <a:masterClrMapping/>
  </p:clrMapOvr>
  <p:transition spd="slow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i Office">
  <a:themeElements>
    <a:clrScheme name="Tema di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i Office">
      <a:majorFont>
        <a:latin typeface="Candara"/>
        <a:ea typeface=""/>
        <a:cs typeface="Times New Roman"/>
      </a:majorFont>
      <a:minorFont>
        <a:latin typeface="Candara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ts val="13"/>
          </a:spcBef>
          <a:spcAft>
            <a:spcPts val="13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it-IT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ts val="13"/>
          </a:spcBef>
          <a:spcAft>
            <a:spcPts val="13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it-IT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lnDef>
  </a:objectDefaults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1431</Words>
  <Application>Microsoft Office PowerPoint</Application>
  <PresentationFormat>Presentazione su schermo (4:3)</PresentationFormat>
  <Paragraphs>118</Paragraphs>
  <Slides>42</Slides>
  <Notes>42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0</vt:i4>
      </vt:variant>
      <vt:variant>
        <vt:lpstr>Titoli diapositive</vt:lpstr>
      </vt:variant>
      <vt:variant>
        <vt:i4>42</vt:i4>
      </vt:variant>
    </vt:vector>
  </HeadingPairs>
  <TitlesOfParts>
    <vt:vector size="46" baseType="lpstr">
      <vt:lpstr>Times New Roman</vt:lpstr>
      <vt:lpstr>Arial</vt:lpstr>
      <vt:lpstr>Candara</vt:lpstr>
      <vt:lpstr>Tema di Office</vt:lpstr>
      <vt:lpstr>Presentazione standard di PowerPoint</vt:lpstr>
      <vt:lpstr>Pax Christi: “Mai più la guerra!”</vt:lpstr>
      <vt:lpstr>Spiritualità dell’ecologia integrale</vt:lpstr>
      <vt:lpstr>Struttura della Laudato Si’</vt:lpstr>
      <vt:lpstr>Per esempio:</vt:lpstr>
      <vt:lpstr>COME STIAMO RIDUCENDO IL NOSTRO PIANETA</vt:lpstr>
      <vt:lpstr>LE RELAZIONI ECONOMICHE INIQUE</vt:lpstr>
      <vt:lpstr>LE RELAZIONI ECONOMICHE INIQUE</vt:lpstr>
      <vt:lpstr>NIENTE DI QUESTO MONDO CI RISULTA INDIFFERENTE</vt:lpstr>
      <vt:lpstr>Perché una spiritualità dell’ecologia?</vt:lpstr>
      <vt:lpstr>Come vivere la Spiritualità e la Pratica dell’ecologia integrale?</vt:lpstr>
      <vt:lpstr> UNA SPIRITUALITA’ CHE DIVENTA STILE DI VITA</vt:lpstr>
      <vt:lpstr>UNA SPIRITUALITA’ CHE DIVENTA STILE DI VITA</vt:lpstr>
      <vt:lpstr>I TRE PILASTRI PER LA CURA DELLA CASA COMUNE </vt:lpstr>
      <vt:lpstr>SOBRIETA’</vt:lpstr>
      <vt:lpstr>RELAZIONE</vt:lpstr>
      <vt:lpstr>QUOTIDIANO</vt:lpstr>
      <vt:lpstr>Progetto “La mia tenda è il Creato”</vt:lpstr>
      <vt:lpstr>Progetto “La mia tenda è il Creato”</vt:lpstr>
      <vt:lpstr>Agenda 2030 per lo sviluppo sostenibile, un programma”laico” coerente con la Laudato Si’ </vt:lpstr>
      <vt:lpstr>Le proposte concrete sugli Stili di Vita: i prodotti che acquisti (pannello 6)</vt:lpstr>
      <vt:lpstr>Presentazione standard di PowerPoint</vt:lpstr>
      <vt:lpstr>Presentazione standard di PowerPoint</vt:lpstr>
      <vt:lpstr>Presentazione standard di PowerPoint</vt:lpstr>
      <vt:lpstr>Le proposte concrete sugli Stili di Vita: Il modo in cui ti alimenti (pannello 7)</vt:lpstr>
      <vt:lpstr> </vt:lpstr>
      <vt:lpstr>Presentazione standard di PowerPoint</vt:lpstr>
      <vt:lpstr>Presentazione standard di PowerPoint</vt:lpstr>
      <vt:lpstr>Le proposte concrete sugli Stili di Vita: L’energia e l’acqua che consumi (pann. 8)</vt:lpstr>
      <vt:lpstr>Presentazione standard di PowerPoint</vt:lpstr>
      <vt:lpstr>Presentazione standard di PowerPoint</vt:lpstr>
      <vt:lpstr>Presentazione standard di PowerPoint</vt:lpstr>
      <vt:lpstr>Le proposte concrete sugli Stili di Vita: I rifiuti che produci (pann. 9)</vt:lpstr>
      <vt:lpstr>Presentazione standard di PowerPoint</vt:lpstr>
      <vt:lpstr>Presentazione standard di PowerPoint</vt:lpstr>
      <vt:lpstr>Le proposte concrete sugli Stili di Vita: Le tue relazioni con l’economia e la società (pannello 10)</vt:lpstr>
      <vt:lpstr>Presentazione standard di PowerPoint</vt:lpstr>
      <vt:lpstr>Presentazione standard di PowerPoint</vt:lpstr>
      <vt:lpstr>Presentazione standard di PowerPoint</vt:lpstr>
      <vt:lpstr>Indirizzi utili</vt:lpstr>
      <vt:lpstr>Bibliografia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DMF</dc:creator>
  <cp:lastModifiedBy>Stefano Angelone</cp:lastModifiedBy>
  <cp:revision>3</cp:revision>
  <dcterms:modified xsi:type="dcterms:W3CDTF">2026-04-01T12:38:15Z</dcterms:modified>
</cp:coreProperties>
</file>